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7"/>
  </p:notesMasterIdLst>
  <p:sldIdLst>
    <p:sldId id="256" r:id="rId2"/>
    <p:sldId id="260" r:id="rId3"/>
    <p:sldId id="316" r:id="rId4"/>
    <p:sldId id="338" r:id="rId5"/>
    <p:sldId id="286" r:id="rId6"/>
    <p:sldId id="334" r:id="rId7"/>
    <p:sldId id="289" r:id="rId8"/>
    <p:sldId id="290" r:id="rId9"/>
    <p:sldId id="277" r:id="rId10"/>
    <p:sldId id="278" r:id="rId11"/>
    <p:sldId id="291" r:id="rId12"/>
    <p:sldId id="317" r:id="rId13"/>
    <p:sldId id="318" r:id="rId14"/>
    <p:sldId id="293" r:id="rId15"/>
    <p:sldId id="294" r:id="rId16"/>
    <p:sldId id="335" r:id="rId17"/>
    <p:sldId id="320" r:id="rId18"/>
    <p:sldId id="276" r:id="rId19"/>
    <p:sldId id="279" r:id="rId20"/>
    <p:sldId id="306" r:id="rId21"/>
    <p:sldId id="307" r:id="rId22"/>
    <p:sldId id="280" r:id="rId23"/>
    <p:sldId id="308" r:id="rId24"/>
    <p:sldId id="309" r:id="rId25"/>
    <p:sldId id="310" r:id="rId26"/>
    <p:sldId id="281" r:id="rId27"/>
    <p:sldId id="311" r:id="rId28"/>
    <p:sldId id="312" r:id="rId29"/>
    <p:sldId id="283" r:id="rId30"/>
    <p:sldId id="313" r:id="rId31"/>
    <p:sldId id="314" r:id="rId32"/>
    <p:sldId id="332" r:id="rId33"/>
    <p:sldId id="333" r:id="rId34"/>
    <p:sldId id="321" r:id="rId35"/>
    <p:sldId id="322" r:id="rId36"/>
    <p:sldId id="323" r:id="rId37"/>
    <p:sldId id="324" r:id="rId38"/>
    <p:sldId id="325" r:id="rId39"/>
    <p:sldId id="336" r:id="rId40"/>
    <p:sldId id="328" r:id="rId41"/>
    <p:sldId id="337" r:id="rId42"/>
    <p:sldId id="330" r:id="rId43"/>
    <p:sldId id="295" r:id="rId44"/>
    <p:sldId id="303" r:id="rId45"/>
    <p:sldId id="288" r:id="rId46"/>
    <p:sldId id="327" r:id="rId47"/>
    <p:sldId id="302" r:id="rId48"/>
    <p:sldId id="274" r:id="rId49"/>
    <p:sldId id="305" r:id="rId50"/>
    <p:sldId id="292" r:id="rId51"/>
    <p:sldId id="297" r:id="rId52"/>
    <p:sldId id="304" r:id="rId53"/>
    <p:sldId id="299" r:id="rId54"/>
    <p:sldId id="282" r:id="rId55"/>
    <p:sldId id="33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0EC54-812D-4107-A3EE-02BB4AE87799}" v="1" dt="2021-08-05T13:19:53.951"/>
    <p1510:client id="{2FB4BAF1-A41B-4AAF-BE1B-95441BEB6C75}" v="38" dt="2021-07-29T06:40:28.729"/>
    <p1510:client id="{383EA5C8-7701-41F5-8418-A222D3018E54}" v="27" dt="2021-08-06T00:57:08.316"/>
    <p1510:client id="{54D1D5A2-8977-4763-9D36-CE5BD428506D}" v="1" dt="2019-02-06T19:46:31.890"/>
    <p1510:client id="{60D51287-536A-47ED-AE60-9E31D25B4108}" v="148" dt="2021-08-09T07:22:46.525"/>
    <p1510:client id="{869A40D5-7FFD-4B33-A3BA-F3CEC6B3CEB4}" v="1" dt="2019-02-07T15:24:01.537"/>
    <p1510:client id="{9E359E9A-DE59-4F10-9E73-EECAD8A06D62}" v="40" dt="2021-08-04T09:16:55.343"/>
    <p1510:client id="{B172610C-6CA0-4E98-986C-30DB56929AE2}" v="5" dt="2021-08-09T03:41:08.316"/>
    <p1510:client id="{C946FAE6-6859-4828-9684-CBCEA9809110}" v="8" dt="2021-08-05T13:36:17.050"/>
    <p1510:client id="{D317CEFB-ADF3-4CD2-8AA5-BB16E4666F3F}" v="8" dt="2021-08-04T09:05:02.202"/>
    <p1510:client id="{EB95BC33-3B23-4427-8265-5ED9E7FF5A26}" v="252" dt="2021-07-29T07:11:06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8C0F4-8730-4017-B245-8A7C39B441A1}" type="datetimeFigureOut">
              <a:rPr lang="zh-TW" altLang="en-US" smtClean="0"/>
              <a:t>2021/8/13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D557-92FE-488C-A45A-476537A120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24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43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64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/>
              <a:t>Ref. to look: https://www.zeiss.com/microscopy/int/solutions/reference/basic-microscopy/the-point-spread-function.html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98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1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40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6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45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8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4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6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65900"/>
            <a:ext cx="12192000" cy="29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498930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17670"/>
            <a:ext cx="10058400" cy="929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11625"/>
            <a:ext cx="10058400" cy="4957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65900"/>
            <a:ext cx="2472271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65900"/>
            <a:ext cx="4822804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65900"/>
            <a:ext cx="1312025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45523" y="91162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8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-biodatasci-021020-09382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www.annualreviews.org/doi/suppl/10.1146/annurev-biodatasci-021020-0938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oint_spread_functio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rectelectron.com/products/apoll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322646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oteinnel.com/uploads/2020/09/24125726222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oteinnel.com/uploads/2020/09/241257262228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10/45/E4175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itilibrary.com/Publication/PublicationIndex/05296528" TargetMode="External"/><Relationship Id="rId2" Type="http://schemas.openxmlformats.org/officeDocument/2006/relationships/hyperlink" Target="https://dx.doi.org/10.4310/AMSA.2020.v5.n2.a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csail.mit.edu/gdp/cryoem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ih-sheng-huang821.medium.com/%E6%A9%9F%E5%99%A8%E5%AD%B8%E7%BF%92-%E5%9F%BA%E7%A4%8E%E6%95%B8%E5%AD%B8-%E4%B8%89-%E6%A2%AF%E5%BA%A6%E6%9C%80%E4%BD%B3%E8%A7%A3%E7%9B%B8%E9%97%9C%E7%AE%97%E6%B3%95-gradient-descent-optimization-algorithms-b61ed1478bd7" TargetMode="Externa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322646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teinnel.com/uploads/2020/09/241257262228.pdf" TargetMode="Externa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researchgate.net/figure/Schematic-diagram-for-characterization-of-protein-using-x-ray-crystallography_fig2_32920511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eative-biostructure.com/comparison-of-crystallography-nmr-and-em_6.htm" TargetMode="External"/><Relationship Id="rId5" Type="http://schemas.openxmlformats.org/officeDocument/2006/relationships/hyperlink" Target="http://mb.biophys.kyoto-u.ac.jp/?page_id=67&amp;page=2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lpathlabs.com/blog/first-private-lab-in-india-to-introduce-electron-microscop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nohub.org/resources/4003/watch?resid=27358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oteinnel.com/uploads/2020/09/24125726222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07477" y="2257611"/>
            <a:ext cx="9843382" cy="2045654"/>
          </a:xfrm>
        </p:spPr>
        <p:txBody>
          <a:bodyPr>
            <a:normAutofit/>
          </a:bodyPr>
          <a:lstStyle/>
          <a:p>
            <a:r>
              <a:rPr lang="en-US" altLang="zh-TW" sz="5000">
                <a:ea typeface="新細明體"/>
              </a:rPr>
              <a:t>Report on review paper, computational methods for single-Particle electron </a:t>
            </a:r>
            <a:r>
              <a:rPr lang="en-US" altLang="zh-TW" sz="5000" err="1">
                <a:ea typeface="新細明體"/>
              </a:rPr>
              <a:t>cryomicroscopy</a:t>
            </a:r>
            <a:endParaRPr lang="zh-TW" altLang="en-US" sz="50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1B523-6D5C-469C-9425-C0727A8319D5}"/>
              </a:ext>
            </a:extLst>
          </p:cNvPr>
          <p:cNvSpPr txBox="1"/>
          <p:nvPr/>
        </p:nvSpPr>
        <p:spPr>
          <a:xfrm>
            <a:off x="1207477" y="4422214"/>
            <a:ext cx="9713072" cy="8925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張子軒 黃峻祿</a:t>
            </a:r>
            <a:endParaRPr lang="en-US" sz="2400"/>
          </a:p>
          <a:p>
            <a:r>
              <a:rPr lang="en-US" sz="1400"/>
              <a:t>The paper’s </a:t>
            </a:r>
            <a:r>
              <a:rPr lang="en-US" sz="1400" err="1"/>
              <a:t>doi</a:t>
            </a:r>
            <a:r>
              <a:rPr lang="en-US" sz="1400"/>
              <a:t>: </a:t>
            </a:r>
            <a:r>
              <a:rPr lang="en-US" sz="1400">
                <a:hlinkClick r:id="rId3"/>
              </a:rPr>
              <a:t>https://doi.org/10.1146/annurev-biodatasci-021020-093826</a:t>
            </a:r>
            <a:r>
              <a:rPr lang="en-US" sz="1400"/>
              <a:t> with supplemental appendix: </a:t>
            </a:r>
            <a:r>
              <a:rPr lang="en-US" sz="1400">
                <a:hlinkClick r:id="rId4"/>
              </a:rPr>
              <a:t>https://www.annualreviews.org/doi/suppl/10.1146/annurev-biodatasci-021020-093826</a:t>
            </a:r>
            <a:r>
              <a:rPr lang="en-US" sz="1400"/>
              <a:t> </a:t>
            </a:r>
          </a:p>
        </p:txBody>
      </p:sp>
      <p:pic>
        <p:nvPicPr>
          <p:cNvPr id="1032" name="Picture 8" descr="Academia Sinica - Home | Fac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" y="5330132"/>
            <a:ext cx="1009977" cy="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/>
              <a:t>The Contrast Transfer Function (CTF) and the Power Spectrum (PS)</a:t>
            </a:r>
            <a:endParaRPr lang="zh-TW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9817" y="1029191"/>
                <a:ext cx="8373292" cy="495746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micrograph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/>
                  <a:t> is given by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𝑃𝑓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/>
                  <a:t>:</a:t>
                </a:r>
              </a:p>
              <a:p>
                <a:pPr lvl="1"/>
                <a:r>
                  <a:rPr lang="en-US" altLang="zh-TW"/>
                  <a:t>The point spread function, PSF,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/>
                  <a:t> is the inverse Fourier transform of the CTF;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/>
                  <a:t> is the electrostatic potential of the sample;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/>
                  <a:t> is the tomographic projection operator and defined by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altLang="zh-TW"/>
                  <a:t>.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/>
                  <a:t> is the beam direction.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Take a Fourier transformation and a convolution becomes a product.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Then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𝐹𝐼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𝐹𝑃𝑓</m:t>
                    </m:r>
                  </m:oMath>
                </a14:m>
                <a:r>
                  <a:rPr lang="en-US" altLang="zh-TW"/>
                  <a:t>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/>
                  <a:t> denotes the Fourier transform.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power spectrum of the image is given by the squared magnitudes: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power spectrum vanishes on rings of radial frequencies that correspond to zero crossings of the CTF. </a:t>
                </a:r>
              </a:p>
              <a:p>
                <a:endParaRPr lang="en-US" altLang="zh-TW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817" y="1029191"/>
                <a:ext cx="8373292" cy="4957469"/>
              </a:xfrm>
              <a:blipFill>
                <a:blip r:embed="rId3"/>
                <a:stretch>
                  <a:fillRect l="-1748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67" y="1090922"/>
            <a:ext cx="2521208" cy="2184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529" y="3275194"/>
            <a:ext cx="3376417" cy="32289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87467" y="3507925"/>
            <a:ext cx="1145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1400">
                <a:solidFill>
                  <a:schemeClr val="bg1"/>
                </a:solidFill>
              </a:rPr>
              <a:t>the experimental power spectrum</a:t>
            </a:r>
            <a:endParaRPr lang="zh-TW" altLang="en-US" sz="140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56470" y="3454491"/>
            <a:ext cx="126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</a:rPr>
              <a:t> the circularly averaged PS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998070" y="5463440"/>
            <a:ext cx="94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</a:rPr>
              <a:t> the fitted CTF</a:t>
            </a:r>
            <a:r>
              <a:rPr lang="en-US" altLang="zh-TW" sz="1400" baseline="30000">
                <a:solidFill>
                  <a:schemeClr val="bg1"/>
                </a:solidFill>
              </a:rPr>
              <a:t>2</a:t>
            </a:r>
            <a:r>
              <a:rPr lang="en-US" altLang="zh-TW" sz="1400">
                <a:solidFill>
                  <a:schemeClr val="bg1"/>
                </a:solidFill>
              </a:rPr>
              <a:t>(|</a:t>
            </a:r>
            <a:r>
              <a:rPr lang="en-US" altLang="zh-TW" sz="1400" i="1">
                <a:solidFill>
                  <a:schemeClr val="bg1"/>
                </a:solidFill>
              </a:rPr>
              <a:t>k</a:t>
            </a:r>
            <a:r>
              <a:rPr lang="en-US" altLang="zh-TW" sz="1400">
                <a:solidFill>
                  <a:schemeClr val="bg1"/>
                </a:solidFill>
              </a:rPr>
              <a:t>|)</a:t>
            </a:r>
            <a:endParaRPr lang="zh-TW" altLang="en-US" sz="14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804533" y="2419845"/>
            <a:ext cx="1059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200"/>
              <a:t>Blurred image</a:t>
            </a:r>
            <a:endParaRPr lang="zh-TW" altLang="en-US" sz="120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122799" y="2817099"/>
            <a:ext cx="1820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modified from </a:t>
            </a:r>
            <a:r>
              <a:rPr lang="en-US" altLang="zh-TW" sz="1200" dirty="0">
                <a:hlinkClick r:id="rId6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791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/>
              <a:t>Direct electron detectors and beam-induced motion</a:t>
            </a:r>
            <a:endParaRPr lang="zh-TW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68680" y="911625"/>
                <a:ext cx="10549890" cy="565427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Direct electron detector (DED) cameras were introduced into </a:t>
                </a:r>
                <a:r>
                  <a:rPr lang="en-US" altLang="zh-TW" err="1"/>
                  <a:t>cryo</a:t>
                </a:r>
                <a:r>
                  <a:rPr lang="en-US" altLang="zh-TW"/>
                  <a:t>-EM since 2012.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DED cameras directly detect electrons even a single electron hit. This is highly efficient (better SNR) than CCD cameras.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DED cameras have a high frame rate and can operate in a video mode, recording 40 frames during 2 s of exposure time.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There is movement of the specimen between individual movie frames. Particle movements are as large as 20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This movement due to exposure is termed beam-induced motion, which may be related to inelastic scattering.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Beam-induced motion causes the image blur which can be corrected by alignment of individual movie frames.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911625"/>
                <a:ext cx="10549890" cy="5654275"/>
              </a:xfrm>
              <a:blipFill>
                <a:blip r:embed="rId2"/>
                <a:stretch>
                  <a:fillRect l="-1329" t="-1079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381442"/>
            <a:ext cx="4331970" cy="22715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760970" y="2523155"/>
            <a:ext cx="305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Apollo, direct electron detector camera, produced by Direct Electron Inc. Image from </a:t>
            </a:r>
            <a:r>
              <a:rPr lang="en-US" altLang="zh-TW" sz="1400">
                <a:hlinkClick r:id="rId4"/>
              </a:rPr>
              <a:t>Direct Electron</a:t>
            </a:r>
            <a:r>
              <a:rPr lang="en-US" altLang="zh-TW" sz="1400"/>
              <a:t> </a:t>
            </a:r>
            <a:endParaRPr lang="zh-TW" altLang="en-US" sz="140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Progressing micrograph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909110" y="1541304"/>
            <a:ext cx="10434740" cy="3113207"/>
            <a:chOff x="909110" y="1541304"/>
            <a:chExt cx="10434740" cy="3113207"/>
          </a:xfrm>
        </p:grpSpPr>
        <p:grpSp>
          <p:nvGrpSpPr>
            <p:cNvPr id="22" name="群組 21"/>
            <p:cNvGrpSpPr/>
            <p:nvPr/>
          </p:nvGrpSpPr>
          <p:grpSpPr>
            <a:xfrm>
              <a:off x="909110" y="1541304"/>
              <a:ext cx="10434740" cy="2557719"/>
              <a:chOff x="1437797" y="1448314"/>
              <a:chExt cx="10434740" cy="2557719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1437797" y="1690482"/>
                <a:ext cx="1425931" cy="2069040"/>
                <a:chOff x="2615227" y="2727702"/>
                <a:chExt cx="954324" cy="1193369"/>
              </a:xfrm>
            </p:grpSpPr>
            <p:cxnSp>
              <p:nvCxnSpPr>
                <p:cNvPr id="6" name="直線接點 5"/>
                <p:cNvCxnSpPr/>
                <p:nvPr/>
              </p:nvCxnSpPr>
              <p:spPr>
                <a:xfrm flipV="1">
                  <a:off x="2615227" y="2727702"/>
                  <a:ext cx="954324" cy="6378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線接點 6"/>
                <p:cNvCxnSpPr/>
                <p:nvPr/>
              </p:nvCxnSpPr>
              <p:spPr>
                <a:xfrm>
                  <a:off x="2615227" y="3361025"/>
                  <a:ext cx="954324" cy="5600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文字方塊 19"/>
              <p:cNvSpPr txBox="1"/>
              <p:nvPr/>
            </p:nvSpPr>
            <p:spPr>
              <a:xfrm>
                <a:off x="2980616" y="1448314"/>
                <a:ext cx="70517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First</a:t>
                </a:r>
                <a:r>
                  <a:rPr lang="zh-TW" altLang="en-US" sz="2200"/>
                  <a:t>：</a:t>
                </a:r>
                <a:r>
                  <a:rPr lang="en-US" altLang="zh-TW" sz="2200"/>
                  <a:t>Motion correction , CTF correction , particle picking</a:t>
                </a:r>
                <a:endParaRPr lang="zh-TW" altLang="en-US" sz="22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980616" y="3575146"/>
                <a:ext cx="88919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/>
                  <a:t>Second</a:t>
                </a:r>
                <a:r>
                  <a:rPr lang="zh-TW" altLang="en-US" sz="2200"/>
                  <a:t>：</a:t>
                </a:r>
                <a:r>
                  <a:rPr lang="en-US" altLang="zh-TW" sz="2200"/>
                  <a:t>2D classification, 3D reconstruction, and 3D heterogeneity analysis</a:t>
                </a:r>
                <a:endParaRPr lang="zh-TW" altLang="en-US" sz="220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2869751" y="2078934"/>
              <a:ext cx="7554002" cy="430887"/>
              <a:chOff x="2869751" y="2078934"/>
              <a:chExt cx="7554002" cy="430887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3372024" y="2078934"/>
                <a:ext cx="70517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Rely on classical image &amp; signal processing</a:t>
                </a:r>
                <a:endParaRPr lang="zh-TW" altLang="en-US" sz="2200"/>
              </a:p>
            </p:txBody>
          </p:sp>
          <p:sp>
            <p:nvSpPr>
              <p:cNvPr id="24" name="向右箭號 23"/>
              <p:cNvSpPr/>
              <p:nvPr/>
            </p:nvSpPr>
            <p:spPr>
              <a:xfrm>
                <a:off x="2869751" y="2191558"/>
                <a:ext cx="431388" cy="2056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2869751" y="4223624"/>
              <a:ext cx="7554002" cy="430887"/>
              <a:chOff x="2869751" y="2078934"/>
              <a:chExt cx="7554002" cy="430887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3372024" y="2078934"/>
                <a:ext cx="70517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Statistical estimation &amp; optimization</a:t>
                </a:r>
                <a:endParaRPr lang="zh-TW" altLang="en-US" sz="2200" dirty="0"/>
              </a:p>
            </p:txBody>
          </p:sp>
          <p:sp>
            <p:nvSpPr>
              <p:cNvPr id="33" name="向右箭號 32"/>
              <p:cNvSpPr/>
              <p:nvPr/>
            </p:nvSpPr>
            <p:spPr>
              <a:xfrm>
                <a:off x="2869751" y="2191558"/>
                <a:ext cx="431388" cy="2056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Motion Correction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185343" y="1270397"/>
            <a:ext cx="5546611" cy="1129816"/>
            <a:chOff x="1185343" y="1270397"/>
            <a:chExt cx="5546611" cy="1129816"/>
          </a:xfrm>
        </p:grpSpPr>
        <p:grpSp>
          <p:nvGrpSpPr>
            <p:cNvPr id="3" name="群組 2"/>
            <p:cNvGrpSpPr/>
            <p:nvPr/>
          </p:nvGrpSpPr>
          <p:grpSpPr>
            <a:xfrm>
              <a:off x="3481487" y="1485841"/>
              <a:ext cx="954323" cy="691568"/>
              <a:chOff x="2701606" y="1227532"/>
              <a:chExt cx="954323" cy="691568"/>
            </a:xfrm>
          </p:grpSpPr>
          <p:cxnSp>
            <p:nvCxnSpPr>
              <p:cNvPr id="6" name="直線接點 5"/>
              <p:cNvCxnSpPr/>
              <p:nvPr/>
            </p:nvCxnSpPr>
            <p:spPr>
              <a:xfrm flipV="1">
                <a:off x="2701606" y="1227532"/>
                <a:ext cx="954323" cy="3519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/>
              <p:nvPr/>
            </p:nvCxnSpPr>
            <p:spPr>
              <a:xfrm>
                <a:off x="2701606" y="1575050"/>
                <a:ext cx="946303" cy="344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字方塊 7"/>
            <p:cNvSpPr txBox="1"/>
            <p:nvPr/>
          </p:nvSpPr>
          <p:spPr>
            <a:xfrm>
              <a:off x="1185343" y="1616182"/>
              <a:ext cx="2296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Motion</a:t>
              </a:r>
              <a:r>
                <a:rPr lang="en-US" altLang="zh-TW"/>
                <a:t> </a:t>
              </a:r>
              <a:r>
                <a:rPr lang="en-US" altLang="zh-TW" sz="2200"/>
                <a:t>Correction</a:t>
              </a:r>
              <a:endParaRPr lang="zh-TW" altLang="en-US" sz="22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435810" y="1270397"/>
              <a:ext cx="2296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Alignment</a:t>
              </a:r>
              <a:endParaRPr lang="zh-TW" altLang="en-US" sz="22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435810" y="1969326"/>
              <a:ext cx="2296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Average</a:t>
              </a:r>
              <a:endParaRPr lang="zh-TW" altLang="en-US" sz="2200" dirty="0"/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97280" y="2769671"/>
          <a:ext cx="9178098" cy="226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068">
                  <a:extLst>
                    <a:ext uri="{9D8B030D-6E8A-4147-A177-3AD203B41FA5}">
                      <a16:colId xmlns:a16="http://schemas.microsoft.com/office/drawing/2014/main" val="2540638373"/>
                    </a:ext>
                  </a:extLst>
                </a:gridCol>
                <a:gridCol w="7559030">
                  <a:extLst>
                    <a:ext uri="{9D8B030D-6E8A-4147-A177-3AD203B41FA5}">
                      <a16:colId xmlns:a16="http://schemas.microsoft.com/office/drawing/2014/main" val="2883290714"/>
                    </a:ext>
                  </a:extLst>
                </a:gridCol>
              </a:tblGrid>
              <a:tr h="418150">
                <a:tc>
                  <a:txBody>
                    <a:bodyPr/>
                    <a:lstStyle/>
                    <a:p>
                      <a:pPr algn="ctr"/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Early</a:t>
                      </a:r>
                      <a:r>
                        <a:rPr lang="en-US" altLang="zh-TW" sz="2000" baseline="0"/>
                        <a:t> method for motion correction 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959"/>
                  </a:ext>
                </a:extLst>
              </a:tr>
              <a:tr h="7317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dirty="0"/>
                        <a:t>how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endParaRPr lang="en-US" altLang="zh-TW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26538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problem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 particles move at different velocities and direction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55172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solution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 dirty="0"/>
                    </a:p>
                    <a:p>
                      <a:pPr algn="ctr"/>
                      <a:endParaRPr lang="en-US" altLang="zh-TW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32898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018956" y="3245796"/>
            <a:ext cx="7991958" cy="1751631"/>
            <a:chOff x="2018956" y="3245796"/>
            <a:chExt cx="7991958" cy="1751631"/>
          </a:xfrm>
        </p:grpSpPr>
        <p:grpSp>
          <p:nvGrpSpPr>
            <p:cNvPr id="19" name="群組 18"/>
            <p:cNvGrpSpPr/>
            <p:nvPr/>
          </p:nvGrpSpPr>
          <p:grpSpPr>
            <a:xfrm>
              <a:off x="3717558" y="3245796"/>
              <a:ext cx="4817843" cy="630653"/>
              <a:chOff x="6723934" y="1235430"/>
              <a:chExt cx="4817843" cy="630653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6723934" y="1465973"/>
                <a:ext cx="1970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/>
                  <a:t>Relative motion </a:t>
                </a:r>
                <a:endParaRPr lang="zh-TW" altLang="en-US" sz="2000"/>
              </a:p>
            </p:txBody>
          </p:sp>
          <p:sp>
            <p:nvSpPr>
              <p:cNvPr id="16" name="向右箭號 15"/>
              <p:cNvSpPr/>
              <p:nvPr/>
            </p:nvSpPr>
            <p:spPr>
              <a:xfrm>
                <a:off x="8547378" y="1554117"/>
                <a:ext cx="1353079" cy="1471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416877" y="1235430"/>
                <a:ext cx="15521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000"/>
                  <a:t>Least  square</a:t>
                </a:r>
                <a:endParaRPr lang="zh-TW" altLang="en-US" sz="200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9571162" y="1462217"/>
                <a:ext cx="1970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/>
                  <a:t>Frame shift</a:t>
                </a:r>
                <a:endParaRPr lang="zh-TW" altLang="en-US" sz="2000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2018956" y="4289541"/>
              <a:ext cx="7991958" cy="707886"/>
              <a:chOff x="6723934" y="1366015"/>
              <a:chExt cx="4584137" cy="707886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6723934" y="1465973"/>
                <a:ext cx="1970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/>
                  <a:t>Velocity field </a:t>
                </a:r>
                <a:endParaRPr lang="zh-TW" altLang="en-US" sz="2000"/>
              </a:p>
            </p:txBody>
          </p:sp>
          <p:sp>
            <p:nvSpPr>
              <p:cNvPr id="23" name="向右箭號 22"/>
              <p:cNvSpPr/>
              <p:nvPr/>
            </p:nvSpPr>
            <p:spPr>
              <a:xfrm>
                <a:off x="8269218" y="1646807"/>
                <a:ext cx="1545763" cy="1492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031862" y="1366015"/>
                <a:ext cx="210519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000" dirty="0"/>
                  <a:t>smooth with respect to </a:t>
                </a:r>
              </a:p>
              <a:p>
                <a:pPr algn="ctr"/>
                <a:r>
                  <a:rPr lang="en-US" altLang="zh-TW" sz="2000" dirty="0" err="1"/>
                  <a:t>location,time</a:t>
                </a:r>
                <a:endParaRPr lang="zh-TW" altLang="en-US" sz="20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9337456" y="1519903"/>
                <a:ext cx="1970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/>
                  <a:t>Be estimated</a:t>
                </a:r>
                <a:endParaRPr lang="zh-TW" altLang="en-US" sz="2000"/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1508748" y="5512336"/>
            <a:ext cx="4032254" cy="430887"/>
            <a:chOff x="976394" y="5557123"/>
            <a:chExt cx="2885988" cy="332347"/>
          </a:xfrm>
        </p:grpSpPr>
        <p:sp>
          <p:nvSpPr>
            <p:cNvPr id="26" name="向右箭號 25"/>
            <p:cNvSpPr/>
            <p:nvPr/>
          </p:nvSpPr>
          <p:spPr>
            <a:xfrm>
              <a:off x="976394" y="5579390"/>
              <a:ext cx="650588" cy="2634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664272" y="5557123"/>
              <a:ext cx="2198110" cy="332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/>
                <a:t>Dose-weighted averaging</a:t>
              </a:r>
              <a:endParaRPr lang="zh-TW" altLang="en-US" sz="2200"/>
            </a:p>
          </p:txBody>
        </p:sp>
      </p:grpSp>
      <p:pic>
        <p:nvPicPr>
          <p:cNvPr id="2050" name="Picture 2" descr="https://ars.els-cdn.com/content/image/1-s2.0-S1046202315301638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27" y="954403"/>
            <a:ext cx="3829174" cy="17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0699909" y="2788827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3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52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CTF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94310" y="1460265"/>
                <a:ext cx="7726680" cy="4957469"/>
              </a:xfrm>
            </p:spPr>
            <p:txBody>
              <a:bodyPr/>
              <a:lstStyle/>
              <a:p>
                <a:r>
                  <a:rPr lang="en-US" altLang="zh-TW" dirty="0"/>
                  <a:t>Three defocus parameters of the CTF are estimated from the power spectrum of the whole micrograph: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power spectral density, PSD, of the micrograph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 dirty="0"/>
                  <a:t>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CTF H;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average PSD of the particles and other contaminants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dirty="0"/>
                  <a:t>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PSD of the background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The background term can be estimated by local averaging of the radial profile, by fitting a low-degree polynomial or by linear programming methods. 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The local minima of the background-subtracted PSD correspond to the zero crossings of the CTF, from which the defocus value can be estimated.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310" y="1460265"/>
                <a:ext cx="7726680" cy="4957469"/>
              </a:xfrm>
              <a:blipFill>
                <a:blip r:embed="rId2"/>
                <a:stretch>
                  <a:fillRect l="-2052" t="-1353" r="-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194" y="1561082"/>
            <a:ext cx="4098951" cy="3833877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910553" y="5394959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4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111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CTF correction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654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0" dirty="0"/>
                  <a:t>Supposed we have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b="0" dirty="0"/>
                  <a:t>, object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b="0" dirty="0"/>
                  <a:t>, and point spread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𝑃𝑆𝐹</m:t>
                    </m:r>
                  </m:oMath>
                </a14:m>
                <a:r>
                  <a:rPr lang="en-US" altLang="zh-TW" b="0" dirty="0"/>
                  <a:t>.</a:t>
                </a:r>
              </a:p>
              <a:p>
                <a:r>
                  <a:rPr lang="en-US" altLang="zh-TW" b="0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𝑃𝑆𝐹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𝑃𝑆𝐹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𝑃𝑆𝐹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}∙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𝐶𝑇𝐹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𝐶𝑇𝐹</m:t>
                        </m:r>
                      </m:den>
                    </m:f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𝐹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{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}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𝐶𝑇𝐹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dirty="0"/>
                  <a:t>. This is the CTF correction for giving better visual sense of object.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There are two difficulties that the zero crossings of the CTF and the decay of the envelope function at high frequencies.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CTF is zero at certain frequencies.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CTF amplitude is so low at high frequencies.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Another approach: Wiener filtering. Wiener filter minimizes the mean-squared error (MSE) among all linear filters and employs the spectral SNR (=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PSD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PSD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/>
                  <a:t>) which is the Wiener factor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Wiener filtering has better amplitude correction but information at zero cannot be recovered.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654275"/>
              </a:xfrm>
              <a:blipFill>
                <a:blip r:embed="rId2"/>
                <a:stretch>
                  <a:fillRect l="-1455" t="-1187" r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2989493"/>
            <a:ext cx="4269179" cy="197629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211926" y="3977640"/>
            <a:ext cx="5828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000"/>
              <a:t>One approach: phase flipping. Convert the sign of H and apply to the images.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47295" y="4712855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/>
              <a:t>Image from </a:t>
            </a:r>
            <a:r>
              <a:rPr lang="en-US" altLang="zh-TW" sz="1200">
                <a:hlinkClick r:id="rId4"/>
              </a:rPr>
              <a:t>here</a:t>
            </a:r>
            <a:endParaRPr lang="zh-TW" altLang="en-US" sz="120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Particle picking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向右箭號 6"/>
          <p:cNvSpPr/>
          <p:nvPr/>
        </p:nvSpPr>
        <p:spPr>
          <a:xfrm>
            <a:off x="1097280" y="1246300"/>
            <a:ext cx="871005" cy="281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22304" y="1173079"/>
            <a:ext cx="402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To meet 3D reconstruction input </a:t>
            </a:r>
            <a:endParaRPr lang="zh-TW" altLang="en-US" sz="2200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037573" y="1605758"/>
            <a:ext cx="10907635" cy="1986969"/>
            <a:chOff x="1037573" y="1605758"/>
            <a:chExt cx="10907635" cy="1986969"/>
          </a:xfrm>
        </p:grpSpPr>
        <p:grpSp>
          <p:nvGrpSpPr>
            <p:cNvPr id="9" name="群組 8"/>
            <p:cNvGrpSpPr/>
            <p:nvPr/>
          </p:nvGrpSpPr>
          <p:grpSpPr>
            <a:xfrm>
              <a:off x="3256930" y="2040212"/>
              <a:ext cx="966484" cy="1337072"/>
              <a:chOff x="2701606" y="852564"/>
              <a:chExt cx="966484" cy="1337072"/>
            </a:xfrm>
          </p:grpSpPr>
          <p:cxnSp>
            <p:nvCxnSpPr>
              <p:cNvPr id="10" name="直線接點 9"/>
              <p:cNvCxnSpPr/>
              <p:nvPr/>
            </p:nvCxnSpPr>
            <p:spPr>
              <a:xfrm flipV="1">
                <a:off x="2701606" y="852564"/>
                <a:ext cx="839564" cy="726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>
                <a:endCxn id="16" idx="1"/>
              </p:cNvCxnSpPr>
              <p:nvPr/>
            </p:nvCxnSpPr>
            <p:spPr>
              <a:xfrm>
                <a:off x="2701606" y="1575050"/>
                <a:ext cx="966484" cy="614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字方塊 14"/>
            <p:cNvSpPr txBox="1"/>
            <p:nvPr/>
          </p:nvSpPr>
          <p:spPr>
            <a:xfrm>
              <a:off x="1037573" y="2510366"/>
              <a:ext cx="2219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Particle Detection</a:t>
              </a:r>
              <a:endParaRPr lang="zh-TW" altLang="en-US" sz="2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223414" y="3161840"/>
              <a:ext cx="73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SNR</a:t>
              </a:r>
              <a:endParaRPr lang="zh-TW" altLang="en-US" sz="220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4096494" y="1605758"/>
              <a:ext cx="7848714" cy="1616407"/>
              <a:chOff x="4100479" y="1615191"/>
              <a:chExt cx="7848714" cy="1616407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4100479" y="1877440"/>
                <a:ext cx="126503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Contrast</a:t>
                </a:r>
                <a:endParaRPr lang="zh-TW" altLang="en-US" sz="2200"/>
              </a:p>
            </p:txBody>
          </p:sp>
          <p:sp>
            <p:nvSpPr>
              <p:cNvPr id="18" name="向右箭號 17"/>
              <p:cNvSpPr/>
              <p:nvPr/>
            </p:nvSpPr>
            <p:spPr>
              <a:xfrm>
                <a:off x="5365513" y="1974636"/>
                <a:ext cx="1143401" cy="242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5223001" y="1615191"/>
                <a:ext cx="14284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/>
                  <a:t>Depend on</a:t>
                </a:r>
                <a:endParaRPr lang="zh-TW" altLang="en-US" sz="200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6508914" y="1884786"/>
                <a:ext cx="43708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b="1"/>
                  <a:t>CTF</a:t>
                </a:r>
                <a:r>
                  <a:rPr lang="en-US" altLang="zh-TW" sz="2200"/>
                  <a:t> (low frequency improve contrast)</a:t>
                </a:r>
                <a:endParaRPr lang="zh-TW" altLang="en-US" sz="2200"/>
              </a:p>
            </p:txBody>
          </p:sp>
          <p:cxnSp>
            <p:nvCxnSpPr>
              <p:cNvPr id="24" name="弧形接點 23"/>
              <p:cNvCxnSpPr/>
              <p:nvPr/>
            </p:nvCxnSpPr>
            <p:spPr>
              <a:xfrm>
                <a:off x="7370993" y="2262669"/>
                <a:ext cx="340962" cy="332226"/>
              </a:xfrm>
              <a:prstGeom prst="curvedConnector3">
                <a:avLst>
                  <a:gd name="adj1" fmla="val -454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7739480" y="2369824"/>
                <a:ext cx="31181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By Volta Phase Plate</a:t>
                </a:r>
                <a:endParaRPr lang="zh-TW" altLang="en-US" sz="220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8109889" y="2800711"/>
                <a:ext cx="38393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Cons</a:t>
                </a:r>
                <a:r>
                  <a:rPr lang="zh-TW" altLang="en-US" sz="2200"/>
                  <a:t> </a:t>
                </a:r>
                <a:r>
                  <a:rPr lang="en-US" altLang="zh-TW" sz="2200"/>
                  <a:t>:</a:t>
                </a:r>
                <a:r>
                  <a:rPr lang="zh-TW" altLang="en-US" sz="2200"/>
                  <a:t> </a:t>
                </a:r>
                <a:r>
                  <a:rPr lang="en-US" altLang="zh-TW" sz="2200"/>
                  <a:t>unstable , phase drift</a:t>
                </a:r>
                <a:endParaRPr lang="zh-TW" altLang="en-US" sz="2200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922129" y="3712234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picking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1428416" y="4265759"/>
            <a:ext cx="593888" cy="104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207431" y="4126931"/>
            <a:ext cx="2778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/>
              <a:t>Heterogeneity analysis</a:t>
            </a:r>
            <a:endParaRPr lang="zh-TW" altLang="en-US" sz="220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861703" y="4820906"/>
          <a:ext cx="941456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47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372526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Pros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Cons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563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Template</a:t>
                      </a:r>
                      <a:r>
                        <a:rPr lang="en-US" altLang="zh-TW" sz="2000" baseline="0"/>
                        <a:t> matching 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Simple</a:t>
                      </a:r>
                      <a:r>
                        <a:rPr lang="en-US" altLang="zh-TW" sz="2000" baseline="0" dirty="0"/>
                        <a:t> </a:t>
                      </a:r>
                    </a:p>
                    <a:p>
                      <a:pPr algn="ctr"/>
                      <a:r>
                        <a:rPr lang="en-US" altLang="zh-TW" sz="2000" baseline="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Model bias</a:t>
                      </a:r>
                      <a:r>
                        <a:rPr lang="en-US" altLang="zh-TW" sz="2000" baseline="0" dirty="0"/>
                        <a:t> </a:t>
                      </a:r>
                    </a:p>
                    <a:p>
                      <a:pPr algn="ctr"/>
                      <a:r>
                        <a:rPr lang="en-US" altLang="zh-TW" sz="2000" baseline="0" dirty="0"/>
                        <a:t>(Einstein from noise)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grpSp>
        <p:nvGrpSpPr>
          <p:cNvPr id="6" name="群組 5"/>
          <p:cNvGrpSpPr/>
          <p:nvPr/>
        </p:nvGrpSpPr>
        <p:grpSpPr>
          <a:xfrm>
            <a:off x="3901142" y="1466434"/>
            <a:ext cx="4289524" cy="4559358"/>
            <a:chOff x="3901142" y="1466434"/>
            <a:chExt cx="4289524" cy="4559358"/>
          </a:xfrm>
        </p:grpSpPr>
        <p:pic>
          <p:nvPicPr>
            <p:cNvPr id="5122" name="Picture 2" descr="Fig. 1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142" y="1466434"/>
              <a:ext cx="4191000" cy="418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hlinkClick r:id="rId3"/>
            </p:cNvPr>
            <p:cNvSpPr/>
            <p:nvPr/>
          </p:nvSpPr>
          <p:spPr>
            <a:xfrm>
              <a:off x="6389211" y="5656460"/>
              <a:ext cx="1801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Image from </a:t>
              </a:r>
              <a:r>
                <a:rPr lang="en-US" altLang="zh-TW" dirty="0" smtClean="0">
                  <a:hlinkClick r:id="rId3"/>
                </a:rPr>
                <a:t>here</a:t>
              </a:r>
              <a:r>
                <a:rPr lang="en-US" altLang="zh-TW" dirty="0" smtClean="0"/>
                <a:t>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1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7" grpId="0"/>
      <p:bldP spid="3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69A-74DF-4030-AD4D-CA768431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Three-dimensional reconstruction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66AD-FCB1-408B-8795-46C2D959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4" name="群組 3"/>
          <p:cNvGrpSpPr/>
          <p:nvPr/>
        </p:nvGrpSpPr>
        <p:grpSpPr>
          <a:xfrm>
            <a:off x="1164214" y="976566"/>
            <a:ext cx="5892787" cy="1177411"/>
            <a:chOff x="1164214" y="976566"/>
            <a:chExt cx="5892787" cy="1177411"/>
          </a:xfrm>
        </p:grpSpPr>
        <p:sp>
          <p:nvSpPr>
            <p:cNvPr id="6" name="矩形 5"/>
            <p:cNvSpPr/>
            <p:nvPr/>
          </p:nvSpPr>
          <p:spPr>
            <a:xfrm>
              <a:off x="1164214" y="1353540"/>
              <a:ext cx="21770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3D reconstruction</a:t>
              </a:r>
              <a:endParaRPr lang="zh-TW" altLang="en-US" sz="2000" dirty="0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341250" y="1182682"/>
              <a:ext cx="990531" cy="772602"/>
              <a:chOff x="2252732" y="2757038"/>
              <a:chExt cx="990531" cy="772602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2252732" y="2757038"/>
                <a:ext cx="990531" cy="353730"/>
                <a:chOff x="2701606" y="1227532"/>
                <a:chExt cx="990531" cy="353730"/>
              </a:xfrm>
            </p:grpSpPr>
            <p:cxnSp>
              <p:nvCxnSpPr>
                <p:cNvPr id="8" name="直線接點 7"/>
                <p:cNvCxnSpPr/>
                <p:nvPr/>
              </p:nvCxnSpPr>
              <p:spPr>
                <a:xfrm flipV="1">
                  <a:off x="2701606" y="1227532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接點 8"/>
                <p:cNvCxnSpPr/>
                <p:nvPr/>
              </p:nvCxnSpPr>
              <p:spPr>
                <a:xfrm flipV="1">
                  <a:off x="2701606" y="1579528"/>
                  <a:ext cx="990531" cy="17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直線接點 10"/>
              <p:cNvCxnSpPr/>
              <p:nvPr/>
            </p:nvCxnSpPr>
            <p:spPr>
              <a:xfrm>
                <a:off x="2252732" y="3111396"/>
                <a:ext cx="954323" cy="418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字方塊 17"/>
            <p:cNvSpPr txBox="1"/>
            <p:nvPr/>
          </p:nvSpPr>
          <p:spPr>
            <a:xfrm>
              <a:off x="4331781" y="976566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Mathematical</a:t>
              </a:r>
              <a:endParaRPr lang="zh-TW" altLang="en-US" sz="220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331781" y="1353539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Statistical</a:t>
              </a:r>
              <a:endParaRPr lang="zh-TW" altLang="en-US" sz="22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331781" y="1723090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Computational</a:t>
              </a:r>
              <a:endParaRPr lang="zh-TW" altLang="en-US" sz="220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325843" y="2537246"/>
            <a:ext cx="5542845" cy="1322250"/>
            <a:chOff x="1325843" y="2537246"/>
            <a:chExt cx="5542845" cy="1322250"/>
          </a:xfrm>
        </p:grpSpPr>
        <p:sp>
          <p:nvSpPr>
            <p:cNvPr id="21" name="矩形 20"/>
            <p:cNvSpPr/>
            <p:nvPr/>
          </p:nvSpPr>
          <p:spPr>
            <a:xfrm>
              <a:off x="1325843" y="2917641"/>
              <a:ext cx="1889107" cy="76944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altLang="zh-TW" sz="2200">
                  <a:ea typeface="新細明體"/>
                </a:rPr>
                <a:t>  Difficulties of </a:t>
              </a:r>
              <a:endParaRPr lang="en-US" altLang="zh-TW" sz="2200"/>
            </a:p>
            <a:p>
              <a:r>
                <a:rPr lang="en-US" altLang="zh-TW" sz="2200"/>
                <a:t>reconstruction</a:t>
              </a:r>
              <a:endParaRPr lang="zh-TW" altLang="en-US" sz="220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3179620" y="2752690"/>
              <a:ext cx="954323" cy="891363"/>
              <a:chOff x="3179620" y="2797299"/>
              <a:chExt cx="954323" cy="891363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3179620" y="2797299"/>
                <a:ext cx="954323" cy="891363"/>
                <a:chOff x="2252732" y="2638277"/>
                <a:chExt cx="954323" cy="891363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2252732" y="2638277"/>
                  <a:ext cx="916130" cy="472491"/>
                  <a:chOff x="2701606" y="1108771"/>
                  <a:chExt cx="916130" cy="472491"/>
                </a:xfrm>
              </p:grpSpPr>
              <p:cxnSp>
                <p:nvCxnSpPr>
                  <p:cNvPr id="25" name="直線接點 24"/>
                  <p:cNvCxnSpPr/>
                  <p:nvPr/>
                </p:nvCxnSpPr>
                <p:spPr>
                  <a:xfrm flipV="1">
                    <a:off x="2701606" y="1108771"/>
                    <a:ext cx="890730" cy="47075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接點 25"/>
                  <p:cNvCxnSpPr/>
                  <p:nvPr/>
                </p:nvCxnSpPr>
                <p:spPr>
                  <a:xfrm flipV="1">
                    <a:off x="2701606" y="1411033"/>
                    <a:ext cx="916130" cy="17022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直線接點 23"/>
                <p:cNvCxnSpPr/>
                <p:nvPr/>
              </p:nvCxnSpPr>
              <p:spPr>
                <a:xfrm>
                  <a:off x="2252732" y="3111396"/>
                  <a:ext cx="954323" cy="4182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直線接點 28"/>
              <p:cNvCxnSpPr/>
              <p:nvPr/>
            </p:nvCxnSpPr>
            <p:spPr>
              <a:xfrm>
                <a:off x="3189145" y="3273686"/>
                <a:ext cx="944798" cy="91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字方塊 32"/>
            <p:cNvSpPr txBox="1"/>
            <p:nvPr/>
          </p:nvSpPr>
          <p:spPr>
            <a:xfrm>
              <a:off x="4133943" y="2537246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Off-center</a:t>
              </a:r>
              <a:endParaRPr lang="zh-TW" altLang="en-US" sz="220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133943" y="2839508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Distorted by CTF</a:t>
              </a:r>
              <a:endParaRPr lang="zh-TW" altLang="en-US" sz="22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143468" y="3120403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Variability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143468" y="3428609"/>
              <a:ext cx="27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Outlier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814968" y="4013099"/>
            <a:ext cx="2754583" cy="4700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ea typeface="新細明體"/>
              </a:rPr>
              <a:t>Compare with CT 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1741113" y="4572517"/>
          <a:ext cx="9414567" cy="164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47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386166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Computerized</a:t>
                      </a:r>
                      <a:r>
                        <a:rPr lang="en-US" altLang="zh-TW" sz="2000" baseline="0"/>
                        <a:t> Tomography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/>
                        <a:t>SPR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6832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Pose </a:t>
                      </a:r>
                    </a:p>
                    <a:p>
                      <a:pPr algn="ctr"/>
                      <a:r>
                        <a:rPr lang="en-US" altLang="zh-TW" sz="2000"/>
                        <a:t>Parameter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aseline="0"/>
                        <a:t>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/>
                        <a:t>Unknown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  <a:tr h="54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/>
                        <a:t>Noise</a:t>
                      </a:r>
                      <a:endParaRPr lang="zh-TW" altLang="en-US" sz="2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aseline="0"/>
                        <a:t>SPR &gt; CT ( average out the noise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5999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4586-E45B-48C8-8440-90A97714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 of image for formation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98855-1877-4118-9A8B-A77855145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45720" rIns="0" bIns="45720" rtlCol="0" anchor="t">
                <a:normAutofit fontScale="92500"/>
              </a:bodyPr>
              <a:lstStyle/>
              <a:p>
                <a:r>
                  <a:rPr lang="en-US">
                    <a:cs typeface="Calibri"/>
                  </a:rPr>
                  <a:t>We can model the electrostatic potential,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, of the molecule which can be estimated from </a:t>
                </a:r>
                <a:r>
                  <a:rPr lang="en-US" i="1">
                    <a:cs typeface="Calibri"/>
                  </a:rPr>
                  <a:t>n</a:t>
                </a:r>
                <a:r>
                  <a:rPr lang="en-US">
                    <a:cs typeface="Calibri"/>
                  </a:rPr>
                  <a:t> noisy, CTF-affected projection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,…,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, in with unknow viewing angles. The model is written: 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=1,…,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.</m:t>
                    </m:r>
                  </m:oMath>
                </a14:m>
                <a:r>
                  <a:rPr lang="en-US">
                    <a:cs typeface="Calibri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 is the point spread function (PSF) of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>
                    <a:cs typeface="Calibri"/>
                  </a:rPr>
                  <a:t>-</a:t>
                </a:r>
                <a:r>
                  <a:rPr lang="en-US" err="1">
                    <a:cs typeface="Calibri"/>
                  </a:rPr>
                  <a:t>th</a:t>
                </a:r>
                <a:r>
                  <a:rPr lang="en-US">
                    <a:cs typeface="Calibri"/>
                  </a:rPr>
                  <a:t> image;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</m:oMath>
                </a14:m>
                <a:r>
                  <a:rPr lang="en-US">
                    <a:cs typeface="Calibri"/>
                  </a:rPr>
                  <a:t> is the tomographic projection operator;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 is an unknown 3 X 3 rotation matrix representing the unknown orientation of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 altLang="zh-TW">
                    <a:cs typeface="Calibri"/>
                  </a:rPr>
                  <a:t>-</a:t>
                </a:r>
                <a:r>
                  <a:rPr lang="en-US" altLang="zh-TW" err="1">
                    <a:cs typeface="Calibri"/>
                  </a:rPr>
                  <a:t>th</a:t>
                </a:r>
                <a:r>
                  <a:rPr lang="en-US" altLang="zh-TW">
                    <a:cs typeface="Calibri"/>
                  </a:rPr>
                  <a:t> particle;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/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 denotes rotation of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𝑅</m:t>
                    </m:r>
                  </m:oMath>
                </a14:m>
                <a:r>
                  <a:rPr lang="en-US">
                    <a:cs typeface="Calibri"/>
                  </a:rPr>
                  <a:t>. </a:t>
                </a:r>
              </a:p>
              <a:p>
                <a:r>
                  <a:rPr lang="en-US">
                    <a:cs typeface="Calibri"/>
                  </a:rPr>
                  <a:t>The noise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.</a:t>
                </a: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98855-1877-4118-9A8B-A7785514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D140C-0E8C-4863-9393-27A4D74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24" y="4144191"/>
            <a:ext cx="9444446" cy="23107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54388" y="3904062"/>
            <a:ext cx="46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Models of image formation by defocus contrast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17059" y="6057306"/>
            <a:ext cx="13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Protein </a:t>
            </a:r>
            <a:r>
              <a:rPr lang="en-US" altLang="zh-TW" err="1">
                <a:solidFill>
                  <a:schemeClr val="bg1"/>
                </a:solidFill>
              </a:rPr>
              <a:t>PaaZ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35494" y="4197335"/>
            <a:ext cx="195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A projection of  the experimental density map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59051" y="4274657"/>
            <a:ext cx="195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A projection of the map at the best-match orientation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30846" y="4218769"/>
            <a:ext cx="164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The same projection, but filtered by CTF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781274" y="4301876"/>
            <a:ext cx="19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The corresponding experimental image of a particle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日期版面配置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Calibri Light"/>
              </a:rPr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/>
                  <a:t>, is the only parameter of interest from a structural biology standpoint. Other model parameters, such as image shifts,…etc., are considered nuisance parameters.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1E8B-B123-48A2-97C1-4D54319B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237B-B6DF-4324-A197-DF776775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911625"/>
            <a:ext cx="10058400" cy="5146275"/>
          </a:xfrm>
        </p:spPr>
        <p:txBody>
          <a:bodyPr vert="horz" lIns="0" tIns="45720" rIns="0" bIns="45720" rtlCol="0" anchor="t">
            <a:normAutofit/>
          </a:bodyPr>
          <a:lstStyle/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Introduction</a:t>
            </a:r>
            <a:endParaRPr lang="zh-TW" altLang="en-US"/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Image formation model</a:t>
            </a:r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Processing micrographs</a:t>
            </a:r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Three dimensional reconstruction</a:t>
            </a:r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Heterogeneity analysis</a:t>
            </a:r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Future challenges </a:t>
            </a:r>
          </a:p>
          <a:p>
            <a:pPr marL="34226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/>
              </a:rPr>
              <a:t>Example of a cryo-EM study</a:t>
            </a:r>
            <a:r>
              <a:rPr lang="en-US" sz="2400" dirty="0">
                <a:cs typeface="Calibri"/>
              </a:rPr>
              <a:t> </a:t>
            </a:r>
            <a:endParaRPr lang="en-US" sz="3800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C0D47-2A28-490D-88AD-D52ECC8C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2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Calibri Light"/>
              </a:rPr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 dirty="0"/>
                  <a:t>, is the only parameter of interest from a structural biology standpoint. Other model parameters, such as image shifts,…etc., are considered nuisance parameters.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 dirty="0"/>
                  <a:t>Maximum likelihood estimation is adopted to find </a:t>
                </a:r>
                <a14:m>
                  <m:oMath xmlns:m="http://schemas.openxmlformats.org/officeDocument/2006/math">
                    <m:r>
                      <a:rPr lang="el-G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𝝓</m:t>
                    </m:r>
                  </m:oMath>
                </a14:m>
                <a:r>
                  <a:rPr lang="en-US" altLang="zh-TW" dirty="0"/>
                  <a:t>. We can define the maximum likelihood estimator (MLE) that maximizes the marginalized likelihood function. The likelihood function is written: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</m:t>
                                        </m:r>
                                        <m:r>
                                          <a:rPr lang="el-GR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TW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white Gaussian noise with pixel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 is the number of pixels in an image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 r="-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Calibri Light"/>
              </a:rPr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 dirty="0"/>
                  <a:t>, is the only parameter of interest from a structural biology standpoint. Other model parameters, such as image shifts,…etc., are considered nuisance parameters.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 dirty="0"/>
                  <a:t>Maximum likelihood estimation is adopted to find </a:t>
                </a:r>
                <a14:m>
                  <m:oMath xmlns:m="http://schemas.openxmlformats.org/officeDocument/2006/math">
                    <m:r>
                      <a:rPr lang="el-G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𝝓</m:t>
                    </m:r>
                  </m:oMath>
                </a14:m>
                <a:r>
                  <a:rPr lang="en-US" altLang="zh-TW" dirty="0"/>
                  <a:t>. We can define the maximum likelihood estimator (MLE) that maximizes the marginalized likelihood function. The likelihood function is written: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</m:t>
                                        </m:r>
                                        <m:r>
                                          <a:rPr lang="el-GR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TW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white Gaussian noise with pixel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 is the number of pixels in an image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 dirty="0"/>
                  <a:t>The marginalized likelihood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TW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b="1" dirty="0"/>
                  <a:t> </a:t>
                </a:r>
                <a:r>
                  <a:rPr lang="en-US" altLang="zh-TW" dirty="0"/>
                  <a:t>is obtained by integrating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over the nuisance parameters. The function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3)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Then we 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then take log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TW" dirty="0"/>
                  <a:t>, and we can obtain: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nary>
                                      <m:nary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|</m:t>
                                                    </m:r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∗</m:t>
                                                        </m:r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𝑃𝑅</m:t>
                                                        </m:r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∘</m:t>
                                                        </m:r>
                                                        <m:r>
                                                          <a:rPr lang="el-GR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𝜙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|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TW" alt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nary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𝑑𝑅</m:t>
                    </m:r>
                  </m:oMath>
                </a14:m>
                <a:r>
                  <a:rPr lang="en-US" altLang="zh-TW" dirty="0"/>
                  <a:t>, </a:t>
                </a:r>
              </a:p>
              <a:p>
                <a:pPr lvl="1"/>
                <a:r>
                  <a:rPr lang="en-US" altLang="zh-TW" dirty="0"/>
                  <a:t>The latter term can be used to determined the maximum MLE,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 r="-61" b="-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ML-EM algorithm finds MLEs for incomplete data problems: </a:t>
                </a:r>
              </a:p>
              <a:p>
                <a:pPr lvl="1"/>
                <a:r>
                  <a:rPr lang="en-US" altLang="zh-TW" dirty="0"/>
                  <a:t>This algorithm computes a distribution over all possible values instead of finding the best hidden variables.</a:t>
                </a:r>
              </a:p>
              <a:p>
                <a:pPr lvl="1"/>
                <a:r>
                  <a:rPr lang="en-US" altLang="zh-TW" dirty="0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then iterates between two steps,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 dirty="0"/>
                  <a:t>, until convergence. </a:t>
                </a:r>
              </a:p>
              <a:p>
                <a:pPr lvl="1"/>
                <a:r>
                  <a:rPr lang="en-US" altLang="zh-TW" dirty="0">
                    <a:solidFill>
                      <a:srgbClr val="0070C0"/>
                    </a:solidFill>
                  </a:rPr>
                  <a:t>An E step calculates the expected value of the complete-data log-likelihood function.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369" t="-12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9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 step in 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ML-EM algorithm finds MLEs for incomplete data problems : </a:t>
                </a:r>
              </a:p>
              <a:p>
                <a:pPr lvl="1"/>
                <a:r>
                  <a:rPr lang="en-US" altLang="zh-TW" dirty="0"/>
                  <a:t>This algorithm computes a distribution over all possible values instead of finding the best hidden variables.</a:t>
                </a:r>
              </a:p>
              <a:p>
                <a:pPr lvl="1"/>
                <a:r>
                  <a:rPr lang="en-US" altLang="zh-TW" dirty="0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then iterates between two steps,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 dirty="0"/>
                  <a:t>, until convergence. </a:t>
                </a:r>
              </a:p>
              <a:p>
                <a:pPr lvl="1"/>
                <a:r>
                  <a:rPr lang="en-US" altLang="zh-TW" dirty="0">
                    <a:solidFill>
                      <a:srgbClr val="0070C0"/>
                    </a:solidFill>
                  </a:rPr>
                  <a:t>An E step calculates the expected value of the complete-data log-likelihood function.</a:t>
                </a: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In the E step of iteration t, with a given the current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, the parameter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is discretized with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S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fixed rotations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A vector of responsibilities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(also known as probabilities) of length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S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is computed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∘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l-GR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∘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l-GR" altLang="zh-TW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||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369" t="-1275" r="-1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M step in 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04340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ML-EM algorithm finds MLEs for incomplete data problems : </a:t>
                </a:r>
              </a:p>
              <a:p>
                <a:pPr lvl="1"/>
                <a:r>
                  <a:rPr lang="en-US" altLang="zh-TW" dirty="0"/>
                  <a:t>This algorithm computes a distribution over all possible values instead of finding the best hidden variables.</a:t>
                </a:r>
              </a:p>
              <a:p>
                <a:pPr lvl="1"/>
                <a:r>
                  <a:rPr lang="en-US" altLang="zh-TW" dirty="0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then iterates between two steps,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 dirty="0"/>
                  <a:t>, until convergence. </a:t>
                </a:r>
              </a:p>
              <a:p>
                <a:pPr lvl="1"/>
                <a:r>
                  <a:rPr lang="en-US" altLang="zh-TW" dirty="0">
                    <a:solidFill>
                      <a:srgbClr val="C00000"/>
                    </a:solidFill>
                  </a:rPr>
                  <a:t>A M step computes parameters maximizing the expected log-likelihood </a:t>
                </a:r>
                <a:r>
                  <a:rPr lang="en-US" altLang="zh-TW" dirty="0"/>
                  <a:t>in the E step.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In the M step, a new estimate  is defined as the maximizer of the log-likelihood of the images with the given responsibilities: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altLang="zh-TW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l-GR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TW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∘</m:t>
                                      </m:r>
                                      <m:r>
                                        <a:rPr lang="el-GR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This is a linear least-square problem for which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TW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can be obtained by an existing methods for CT reconstruction</a:t>
                </a:r>
                <a:r>
                  <a:rPr lang="en-US" altLang="zh-TW" dirty="0"/>
                  <a:t>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043405"/>
              </a:xfrm>
              <a:blipFill>
                <a:blip r:embed="rId2"/>
                <a:stretch>
                  <a:fillRect l="-1369" t="-1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5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ML-EM increases the marginal likelihood in every iteration and converges to a critical point. However, one needs either a good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or multiple-time running of ML-EM with different initializations.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426" t="-12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8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(1)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In the E step, it is to 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For images of size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x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The latent variable space of SO(3) is discretized 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rotations.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is taken for different viewing directions on the unit sphere.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Each of the sphere is in-plane rotated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times.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The cost of projection-matching a single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with a single projection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and all its in-plane rotations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For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images, the cost of computing all responsibility vectors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dominated term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. </a:t>
                </a:r>
                <a:endParaRPr lang="zh-TW" altLang="en-US" dirty="0">
                  <a:solidFill>
                    <a:srgbClr val="0070C0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 t="-335" r="-6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(1)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In the E step, it is to 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For images of size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x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L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The latent variable space of SO(3) is discretized 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rotations.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is taken for different viewing directions on the unit sphere.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Each of the sphere is in-plane rotated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times.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The cost of projection-matching a single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with a single projection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and all its in-plane rotations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For </a:t>
                </a:r>
                <a:r>
                  <a:rPr lang="en-US" altLang="zh-TW" i="1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images, the cost of computing all responsibility vectors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dominated term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. </a:t>
                </a:r>
                <a:endParaRPr lang="zh-TW" altLang="en-US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The M step involves a weighted tomographic reconstruction from the noisy images. The solution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rgbClr val="C00000"/>
                    </a:solidFill>
                  </a:rPr>
                  <a:t> in the previous slide is: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The back-projection of an image for all possible rotations, it is more efficient to fix a viewing direction and first compute a weighted average of the image and its in-plane rotations in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The cost of repeating for all images and all viewing directions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C00000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 t="-335" r="-6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92" y="4219741"/>
            <a:ext cx="6619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48463" y="4614140"/>
                <a:ext cx="3387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is the back-projection operator.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63" y="4614140"/>
                <a:ext cx="3387722" cy="369332"/>
              </a:xfrm>
              <a:prstGeom prst="rect">
                <a:avLst/>
              </a:prstGeom>
              <a:blipFill>
                <a:blip r:embed="rId4"/>
                <a:stretch>
                  <a:fillRect t="-10000" r="-71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74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(2)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cost of the E step is comparable to the cost of the M step, both given by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 For instance,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TW" dirty="0"/>
                  <a:t> and </a:t>
                </a:r>
                <a:r>
                  <a:rPr lang="en-US" altLang="zh-TW" i="1" dirty="0"/>
                  <a:t>L </a:t>
                </a:r>
                <a:r>
                  <a:rPr lang="en-US" altLang="zh-TW" dirty="0"/>
                  <a:t>= 200 give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L</a:t>
                </a:r>
                <a:r>
                  <a:rPr lang="en-US" altLang="zh-TW" baseline="30000" dirty="0"/>
                  <a:t>4</a:t>
                </a:r>
                <a:r>
                  <a:rPr lang="en-US" altLang="zh-TW" dirty="0"/>
                  <a:t> = 1.6 x 10</a:t>
                </a:r>
                <a:r>
                  <a:rPr lang="en-US" altLang="zh-TW" baseline="30000" dirty="0"/>
                  <a:t>14</a:t>
                </a:r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 r="-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 common way to reduce </a:t>
            </a:r>
            <a:r>
              <a:rPr lang="en-US" altLang="zh-TW" dirty="0">
                <a:solidFill>
                  <a:schemeClr val="accent6"/>
                </a:solidFill>
              </a:rPr>
              <a:t>the cost of the tomographic reconstruction step </a:t>
            </a:r>
            <a:r>
              <a:rPr lang="en-US" altLang="zh-TW" dirty="0"/>
              <a:t>is by </a:t>
            </a:r>
            <a:r>
              <a:rPr lang="en-US" altLang="zh-TW" dirty="0" err="1"/>
              <a:t>sparsification</a:t>
            </a:r>
            <a:r>
              <a:rPr lang="en-US" altLang="zh-TW" dirty="0"/>
              <a:t> of the responsibility vector (by setting small weights to zero), </a:t>
            </a:r>
            <a:r>
              <a:rPr lang="en-US" altLang="zh-TW" dirty="0">
                <a:solidFill>
                  <a:schemeClr val="tx1"/>
                </a:solidFill>
              </a:rPr>
              <a:t>whenever there is a high confidence in rotation assignment.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5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3" name="群組 52"/>
          <p:cNvGrpSpPr/>
          <p:nvPr/>
        </p:nvGrpSpPr>
        <p:grpSpPr>
          <a:xfrm>
            <a:off x="1097280" y="1075974"/>
            <a:ext cx="10948670" cy="2245657"/>
            <a:chOff x="914416" y="1158154"/>
            <a:chExt cx="10948670" cy="2245657"/>
          </a:xfrm>
        </p:grpSpPr>
        <p:sp>
          <p:nvSpPr>
            <p:cNvPr id="22" name="文字方塊 21"/>
            <p:cNvSpPr txBox="1"/>
            <p:nvPr/>
          </p:nvSpPr>
          <p:spPr>
            <a:xfrm>
              <a:off x="914416" y="1347380"/>
              <a:ext cx="1982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Main approach </a:t>
              </a:r>
            </a:p>
            <a:p>
              <a:r>
                <a:rPr lang="en-US" altLang="zh-TW"/>
                <a:t>    in </a:t>
              </a:r>
              <a:r>
                <a:rPr lang="en-US" altLang="zh-TW" err="1"/>
                <a:t>Cryo</a:t>
              </a:r>
              <a:r>
                <a:rPr lang="en-US" altLang="zh-TW"/>
                <a:t>-EM</a:t>
              </a:r>
              <a:endParaRPr lang="zh-TW" altLang="en-US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2518742" y="1309712"/>
              <a:ext cx="954323" cy="691568"/>
              <a:chOff x="3607803" y="3048622"/>
              <a:chExt cx="954323" cy="418458"/>
            </a:xfrm>
          </p:grpSpPr>
          <p:cxnSp>
            <p:nvCxnSpPr>
              <p:cNvPr id="24" name="直線接點 23"/>
              <p:cNvCxnSpPr/>
              <p:nvPr/>
            </p:nvCxnSpPr>
            <p:spPr>
              <a:xfrm flipV="1">
                <a:off x="3607803" y="3048622"/>
                <a:ext cx="954323" cy="2129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3607803" y="3258900"/>
                <a:ext cx="946303" cy="2081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字方塊 40"/>
            <p:cNvSpPr txBox="1"/>
            <p:nvPr/>
          </p:nvSpPr>
          <p:spPr>
            <a:xfrm>
              <a:off x="3461174" y="1158154"/>
              <a:ext cx="683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Multiple images take from same field , and tilt to different angles</a:t>
              </a:r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473065" y="1874706"/>
              <a:ext cx="839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SPR</a:t>
              </a:r>
              <a:r>
                <a:rPr lang="zh-TW" altLang="en-US" dirty="0"/>
                <a:t>：</a:t>
              </a:r>
              <a:r>
                <a:rPr lang="en-US" altLang="zh-TW" dirty="0"/>
                <a:t>single image takes from each field , randomly oriented and positioned particles</a:t>
              </a:r>
              <a:endParaRPr lang="zh-TW" altLang="en-US" dirty="0"/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4456929" y="2244038"/>
              <a:ext cx="9995" cy="735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4531403" y="2458495"/>
              <a:ext cx="2670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Given orientation</a:t>
              </a:r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473065" y="3034479"/>
              <a:ext cx="294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Grouped &amp; Averaged</a:t>
              </a:r>
              <a:endParaRPr lang="zh-TW" altLang="en-US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1059744" y="3518824"/>
            <a:ext cx="795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Pros &amp; Cons in SPR 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728582" y="4178167"/>
          <a:ext cx="10934298" cy="108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52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4828673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4828673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5439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Pro</a:t>
                      </a: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Con</a:t>
                      </a:r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5439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X Crystallization</a:t>
                      </a:r>
                      <a:r>
                        <a:rPr lang="zh-TW" altLang="en-US" sz="2000"/>
                        <a:t>   →  </a:t>
                      </a:r>
                      <a:r>
                        <a:rPr lang="en-US" altLang="zh-TW" sz="2000"/>
                        <a:t>Simple &amp;</a:t>
                      </a:r>
                      <a:r>
                        <a:rPr lang="en-US" altLang="zh-TW" sz="2000" baseline="0"/>
                        <a:t> Save time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Large</a:t>
                      </a:r>
                      <a:r>
                        <a:rPr lang="en-US" altLang="zh-TW" sz="2000" baseline="0"/>
                        <a:t> computation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4777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 common way to reduce </a:t>
            </a:r>
            <a:r>
              <a:rPr lang="en-US" altLang="zh-TW" dirty="0">
                <a:solidFill>
                  <a:schemeClr val="accent6"/>
                </a:solidFill>
              </a:rPr>
              <a:t>the cost of the tomographic reconstruction step </a:t>
            </a:r>
            <a:r>
              <a:rPr lang="en-US" altLang="zh-TW" dirty="0"/>
              <a:t>is by </a:t>
            </a:r>
            <a:r>
              <a:rPr lang="en-US" altLang="zh-TW" dirty="0" err="1"/>
              <a:t>sparsification</a:t>
            </a:r>
            <a:r>
              <a:rPr lang="en-US" altLang="zh-TW" dirty="0"/>
              <a:t> of the responsibility vector (by setting small weights to zero), </a:t>
            </a:r>
            <a:r>
              <a:rPr lang="en-US" altLang="zh-TW" dirty="0">
                <a:solidFill>
                  <a:schemeClr val="tx1"/>
                </a:solidFill>
              </a:rPr>
              <a:t>whenever there is a high confidence in rotation assignment.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Another way to reduce </a:t>
            </a:r>
            <a:r>
              <a:rPr lang="en-US" altLang="zh-TW" dirty="0">
                <a:solidFill>
                  <a:srgbClr val="0070C0"/>
                </a:solidFill>
              </a:rPr>
              <a:t>the cost of the M step </a:t>
            </a:r>
            <a:r>
              <a:rPr lang="en-US" altLang="zh-TW" dirty="0"/>
              <a:t>is by using the gridding technique or a crude in interpolation. 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70C0"/>
                </a:solidFill>
              </a:rPr>
              <a:t>Computational savings for both the E and M</a:t>
            </a:r>
            <a:r>
              <a:rPr lang="en-US" altLang="zh-TW" dirty="0"/>
              <a:t> steps are obtained by limiting the search space of the hidden variables.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For example, the previous ML-EM iteration provides a good idea of the latent variable probabilities, and one can set a lower bound to limit the search space (bound method)</a:t>
            </a:r>
            <a:r>
              <a:rPr lang="en-US" altLang="zh-TW" b="1" dirty="0"/>
              <a:t>*</a:t>
            </a:r>
            <a:r>
              <a:rPr lang="en-US" altLang="zh-TW" dirty="0"/>
              <a:t>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89270" y="4611866"/>
            <a:ext cx="6488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*</a:t>
            </a:r>
            <a:r>
              <a:rPr lang="en-US" altLang="zh-TW" sz="1200" dirty="0"/>
              <a:t>: </a:t>
            </a:r>
            <a:r>
              <a:rPr lang="en-US" altLang="zh-TW" sz="1200" dirty="0" err="1"/>
              <a:t>Punjani</a:t>
            </a:r>
            <a:r>
              <a:rPr lang="en-US" altLang="zh-TW" sz="1200" dirty="0"/>
              <a:t> A., </a:t>
            </a:r>
            <a:r>
              <a:rPr lang="en-US" altLang="zh-TW" sz="1200" i="1" dirty="0"/>
              <a:t>et al</a:t>
            </a:r>
            <a:r>
              <a:rPr lang="en-US" altLang="zh-TW" sz="1200" dirty="0"/>
              <a:t>., </a:t>
            </a:r>
            <a:r>
              <a:rPr lang="en-US" altLang="zh-TW" sz="1200" dirty="0" err="1"/>
              <a:t>cryoSPARC</a:t>
            </a:r>
            <a:r>
              <a:rPr lang="en-US" altLang="zh-TW" sz="1200" dirty="0"/>
              <a:t>: algorithms for rapid unsupervised </a:t>
            </a:r>
            <a:r>
              <a:rPr lang="en-US" altLang="zh-TW" sz="1200" dirty="0" err="1"/>
              <a:t>cryo</a:t>
            </a:r>
            <a:r>
              <a:rPr lang="en-US" altLang="zh-TW" sz="1200" dirty="0"/>
              <a:t>-EM structure determination. Nat. Methods 1:290-96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448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5691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 common way to reduce </a:t>
            </a:r>
            <a:r>
              <a:rPr lang="en-US" altLang="zh-TW" dirty="0">
                <a:solidFill>
                  <a:schemeClr val="accent6"/>
                </a:solidFill>
              </a:rPr>
              <a:t>the cost of the tomographic reconstruction step </a:t>
            </a:r>
            <a:r>
              <a:rPr lang="en-US" altLang="zh-TW" dirty="0"/>
              <a:t>is by </a:t>
            </a:r>
            <a:r>
              <a:rPr lang="en-US" altLang="zh-TW" dirty="0" err="1"/>
              <a:t>sparsification</a:t>
            </a:r>
            <a:r>
              <a:rPr lang="en-US" altLang="zh-TW" dirty="0"/>
              <a:t> of the responsibility vector (by setting small weights to zero), </a:t>
            </a:r>
            <a:r>
              <a:rPr lang="en-US" altLang="zh-TW" dirty="0">
                <a:solidFill>
                  <a:schemeClr val="tx1"/>
                </a:solidFill>
              </a:rPr>
              <a:t>whenever there is a high confidence in rotation assignment</a:t>
            </a:r>
            <a:r>
              <a:rPr lang="en-US" altLang="zh-TW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Another way to reduce </a:t>
            </a:r>
            <a:r>
              <a:rPr lang="en-US" altLang="zh-TW" dirty="0">
                <a:solidFill>
                  <a:srgbClr val="0070C0"/>
                </a:solidFill>
              </a:rPr>
              <a:t>the cost of the M step </a:t>
            </a:r>
            <a:r>
              <a:rPr lang="en-US" altLang="zh-TW" dirty="0"/>
              <a:t>is by using the gridding technique or a crude in interpolation. 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70C0"/>
                </a:solidFill>
              </a:rPr>
              <a:t>Computational savings for both the E and M</a:t>
            </a:r>
            <a:r>
              <a:rPr lang="en-US" altLang="zh-TW" dirty="0"/>
              <a:t> steps are obtained by limiting the search space of the hidden variables.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For example, the previous ML-EM iteration provides a good idea of the latent variable probabilities, and one can set a lower bound to limit the search space (bound method).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70C0"/>
                </a:solidFill>
              </a:rPr>
              <a:t>The latent variable space </a:t>
            </a:r>
            <a:r>
              <a:rPr lang="en-US" altLang="zh-TW" dirty="0"/>
              <a:t>can also be discretized at different levels of granularity.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In adaptive EM [1,2], several grids are used for latent variable space of rotations and shifts. After a first swap over the coarse grid, only grid points that account for 99.9% (or some other fixed threshold) of the overall probability are kept, and then the search proceeds to the finer level that corresponds to these points.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314700" y="5834479"/>
            <a:ext cx="838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[1]: </a:t>
            </a:r>
            <a:r>
              <a:rPr lang="en-US" altLang="zh-TW" sz="1200" dirty="0" err="1"/>
              <a:t>Tagare</a:t>
            </a:r>
            <a:r>
              <a:rPr lang="en-US" altLang="zh-TW" sz="1200" dirty="0"/>
              <a:t> HD, </a:t>
            </a:r>
            <a:r>
              <a:rPr lang="en-US" altLang="zh-TW" sz="1200" i="1" dirty="0"/>
              <a:t>et al</a:t>
            </a:r>
            <a:r>
              <a:rPr lang="en-US" altLang="zh-TW" sz="1200" dirty="0"/>
              <a:t>. 2010. An adaptive expectation–maximization algorithm with GPU implementation for electron </a:t>
            </a:r>
            <a:r>
              <a:rPr lang="en-US" altLang="zh-TW" sz="1200" dirty="0" err="1"/>
              <a:t>cryomicroscopy</a:t>
            </a:r>
            <a:r>
              <a:rPr lang="en-US" altLang="zh-TW" sz="1200" dirty="0"/>
              <a:t>. J. </a:t>
            </a:r>
            <a:r>
              <a:rPr lang="en-US" altLang="zh-TW" sz="1200" dirty="0" err="1"/>
              <a:t>Struct</a:t>
            </a:r>
            <a:r>
              <a:rPr lang="en-US" altLang="zh-TW" sz="1200" dirty="0"/>
              <a:t>. Biol. 171:256–65</a:t>
            </a:r>
          </a:p>
          <a:p>
            <a:r>
              <a:rPr lang="en-US" altLang="zh-TW" sz="1200" dirty="0"/>
              <a:t>[2]: </a:t>
            </a:r>
            <a:r>
              <a:rPr lang="en-US" altLang="zh-TW" sz="1200" dirty="0" err="1"/>
              <a:t>Scheres</a:t>
            </a:r>
            <a:r>
              <a:rPr lang="en-US" altLang="zh-TW" sz="1200" dirty="0"/>
              <a:t> S.2012.RELION:implementationofaBayesianapproachtocryo-EMstructuredetermination. J. </a:t>
            </a:r>
            <a:r>
              <a:rPr lang="en-US" altLang="zh-TW" sz="1200" dirty="0" err="1"/>
              <a:t>Struct</a:t>
            </a:r>
            <a:r>
              <a:rPr lang="en-US" altLang="zh-TW" sz="1200" dirty="0"/>
              <a:t>. Biol. 180:519–30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031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(2)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Subspace-EM accelerates ML-EM by reducing the dimensionality of the images using </a:t>
            </a:r>
            <a:r>
              <a:rPr lang="en-US" altLang="zh-TW" dirty="0">
                <a:solidFill>
                  <a:srgbClr val="7030A0"/>
                </a:solidFill>
              </a:rPr>
              <a:t>principal component analysis (PCA)*</a:t>
            </a:r>
            <a:r>
              <a:rPr lang="en-US" altLang="zh-TW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Correlations between the projection images and the </a:t>
            </a:r>
            <a:r>
              <a:rPr lang="en-US" altLang="zh-TW" dirty="0" err="1"/>
              <a:t>eigen</a:t>
            </a:r>
            <a:r>
              <a:rPr lang="en-US" altLang="zh-TW" dirty="0"/>
              <a:t>-images (principal components) are precomputed.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Then, correlations between projection images and the noisy experimental images are evaluated as linear combinations of the precomputed correlations.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97280" y="5179873"/>
            <a:ext cx="101152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7030A0"/>
                </a:solidFill>
              </a:rPr>
              <a:t>*Our group contribution to image analysis by using PCA: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err="1">
                <a:solidFill>
                  <a:srgbClr val="7030A0"/>
                </a:solidFill>
              </a:rPr>
              <a:t>Szu</a:t>
            </a:r>
            <a:r>
              <a:rPr lang="en-US" altLang="zh-TW" sz="1400" dirty="0">
                <a:solidFill>
                  <a:srgbClr val="7030A0"/>
                </a:solidFill>
              </a:rPr>
              <a:t>-Chi Chung, </a:t>
            </a:r>
            <a:r>
              <a:rPr lang="en-US" altLang="zh-TW" sz="1400" i="1" dirty="0">
                <a:solidFill>
                  <a:srgbClr val="7030A0"/>
                </a:solidFill>
              </a:rPr>
              <a:t>et al.</a:t>
            </a:r>
            <a:r>
              <a:rPr lang="en-US" altLang="zh-TW" sz="1400" dirty="0">
                <a:solidFill>
                  <a:srgbClr val="7030A0"/>
                </a:solidFill>
              </a:rPr>
              <a:t>, Two-stage dimension reduction for noisy high-dimensional images and application to Cryogenic Electron Microscopy, vol. 5 (2020), no. 2, 283-316. </a:t>
            </a:r>
            <a:r>
              <a:rPr lang="en-US" altLang="zh-TW" sz="1400" dirty="0">
                <a:solidFill>
                  <a:srgbClr val="7030A0"/>
                </a:solidFill>
                <a:hlinkClick r:id="rId2"/>
              </a:rPr>
              <a:t>DOI</a:t>
            </a:r>
            <a:endParaRPr lang="en-US" altLang="zh-TW" sz="14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7030A0"/>
                </a:solidFill>
              </a:rPr>
              <a:t>Ting-Li Chen, </a:t>
            </a:r>
            <a:r>
              <a:rPr lang="en-US" altLang="zh-TW" sz="1400" i="1" dirty="0">
                <a:solidFill>
                  <a:srgbClr val="7030A0"/>
                </a:solidFill>
              </a:rPr>
              <a:t>et al</a:t>
            </a:r>
            <a:r>
              <a:rPr lang="en-US" altLang="zh-TW" sz="1400" dirty="0">
                <a:solidFill>
                  <a:srgbClr val="7030A0"/>
                </a:solidFill>
              </a:rPr>
              <a:t>., An introduction to Multilinear Principle Component Analysis, JCSA, vol. 52 no. 1</a:t>
            </a:r>
            <a:r>
              <a:rPr lang="zh-TW" altLang="en-US" sz="1400" dirty="0">
                <a:solidFill>
                  <a:srgbClr val="7030A0"/>
                </a:solidFill>
              </a:rPr>
              <a:t> </a:t>
            </a:r>
            <a:r>
              <a:rPr lang="en-US" altLang="zh-TW" sz="1400" dirty="0">
                <a:solidFill>
                  <a:srgbClr val="7030A0"/>
                </a:solidFill>
              </a:rPr>
              <a:t>(2013), 24-43. </a:t>
            </a:r>
            <a:r>
              <a:rPr lang="en-US" altLang="zh-TW" sz="1400" dirty="0">
                <a:solidFill>
                  <a:srgbClr val="7030A0"/>
                </a:solidFill>
                <a:hlinkClick r:id="rId3"/>
              </a:rPr>
              <a:t>DOI</a:t>
            </a:r>
            <a:endParaRPr lang="en-US" altLang="zh-TW" sz="14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40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7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(3)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28831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 reconstruction procedure to be applied to individual movie frames and to introduce more latent variables, such as per-image defocus, in order to reach higher resolution and squeeze as much as possible out of the data [1,2].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Specialized GPU (graphics processing unit) implementations</a:t>
            </a:r>
            <a:r>
              <a:rPr lang="en-US" altLang="zh-TW" dirty="0">
                <a:solidFill>
                  <a:srgbClr val="7030A0"/>
                </a:solidFill>
              </a:rPr>
              <a:t>*</a:t>
            </a:r>
            <a:r>
              <a:rPr lang="en-US" altLang="zh-TW" dirty="0"/>
              <a:t> have been recently developed to accelerate such large-scale computation.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Even with all these modifications, iterative refinement is often a computationally expensive step, especially if a high-resolution reconstruction or heterogeneity analysis is performed on large datasets.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97280" y="5432715"/>
            <a:ext cx="836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1200" dirty="0"/>
              <a:t>[1]: </a:t>
            </a:r>
            <a:r>
              <a:rPr lang="en-US" altLang="zh-TW" sz="1200" dirty="0" err="1"/>
              <a:t>Batesaghi</a:t>
            </a:r>
            <a:r>
              <a:rPr lang="en-US" altLang="zh-TW" sz="1200" dirty="0"/>
              <a:t> A, </a:t>
            </a:r>
            <a:r>
              <a:rPr lang="en-US" altLang="zh-TW" sz="1200" i="1" dirty="0"/>
              <a:t>et al.</a:t>
            </a:r>
            <a:r>
              <a:rPr lang="en-US" altLang="zh-TW" sz="1200" dirty="0"/>
              <a:t>, Atomic resolution </a:t>
            </a:r>
            <a:r>
              <a:rPr lang="en-US" altLang="zh-TW" sz="1200" dirty="0" err="1"/>
              <a:t>cryo</a:t>
            </a:r>
            <a:r>
              <a:rPr lang="en-US" altLang="zh-TW" sz="1200" dirty="0"/>
              <a:t>-EM structure of β-galactosidase, Structure 26: 848-56</a:t>
            </a:r>
          </a:p>
          <a:p>
            <a:pPr marL="0" lvl="1"/>
            <a:r>
              <a:rPr lang="en-US" altLang="zh-TW" sz="1200" dirty="0"/>
              <a:t>[2]: </a:t>
            </a:r>
            <a:r>
              <a:rPr lang="en-US" altLang="zh-TW" sz="1200" dirty="0" err="1"/>
              <a:t>Grigoreiff</a:t>
            </a:r>
            <a:r>
              <a:rPr lang="en-US" altLang="zh-TW" sz="1200" dirty="0"/>
              <a:t> N 2007 FREALIGN, high-resolution refinement of single particle structures. F. </a:t>
            </a:r>
            <a:r>
              <a:rPr lang="en-US" altLang="zh-TW" sz="1200" dirty="0" err="1"/>
              <a:t>Struct</a:t>
            </a:r>
            <a:r>
              <a:rPr lang="en-US" altLang="zh-TW" sz="1200" dirty="0"/>
              <a:t>. Biol. 157:117-25</a:t>
            </a:r>
          </a:p>
          <a:p>
            <a:pPr marL="0" lvl="1"/>
            <a:r>
              <a:rPr lang="en-US" altLang="zh-TW" sz="1200" dirty="0">
                <a:solidFill>
                  <a:srgbClr val="7030A0"/>
                </a:solidFill>
              </a:rPr>
              <a:t>*Our group contribution to the GPU-accelerated processing: </a:t>
            </a:r>
            <a:r>
              <a:rPr lang="en-US" altLang="zh-TW" sz="1200" dirty="0" err="1">
                <a:solidFill>
                  <a:srgbClr val="7030A0"/>
                </a:solidFill>
              </a:rPr>
              <a:t>Cryo-RALib</a:t>
            </a:r>
            <a:r>
              <a:rPr lang="en-US" altLang="zh-TW" sz="1200" dirty="0">
                <a:solidFill>
                  <a:srgbClr val="7030A0"/>
                </a:solidFill>
              </a:rPr>
              <a:t> -- a modular library for accelerating alignment in </a:t>
            </a:r>
            <a:r>
              <a:rPr lang="en-US" altLang="zh-TW" sz="1200" dirty="0" err="1">
                <a:solidFill>
                  <a:srgbClr val="7030A0"/>
                </a:solidFill>
              </a:rPr>
              <a:t>cryo</a:t>
            </a:r>
            <a:r>
              <a:rPr lang="en-US" altLang="zh-TW" sz="1200" dirty="0">
                <a:solidFill>
                  <a:srgbClr val="7030A0"/>
                </a:solidFill>
              </a:rPr>
              <a:t>-EM, by </a:t>
            </a:r>
            <a:r>
              <a:rPr lang="en-US" altLang="zh-TW" sz="1200" dirty="0" err="1">
                <a:solidFill>
                  <a:srgbClr val="7030A0"/>
                </a:solidFill>
              </a:rPr>
              <a:t>Szu</a:t>
            </a:r>
            <a:r>
              <a:rPr lang="en-US" altLang="zh-TW" sz="1200" dirty="0">
                <a:solidFill>
                  <a:srgbClr val="7030A0"/>
                </a:solidFill>
              </a:rPr>
              <a:t>-Chi Chung, </a:t>
            </a:r>
            <a:r>
              <a:rPr lang="en-US" altLang="zh-TW" sz="1200" i="1" dirty="0">
                <a:solidFill>
                  <a:srgbClr val="7030A0"/>
                </a:solidFill>
              </a:rPr>
              <a:t>et al</a:t>
            </a:r>
            <a:r>
              <a:rPr lang="en-US" altLang="zh-TW" sz="1200" dirty="0">
                <a:solidFill>
                  <a:srgbClr val="7030A0"/>
                </a:solidFill>
              </a:rPr>
              <a:t>. </a:t>
            </a:r>
            <a:r>
              <a:rPr lang="en-US" altLang="zh-TW" sz="1200" dirty="0" err="1">
                <a:solidFill>
                  <a:srgbClr val="7030A0"/>
                </a:solidFill>
              </a:rPr>
              <a:t>arXiv</a:t>
            </a:r>
            <a:r>
              <a:rPr lang="en-US" altLang="zh-TW" sz="1200" dirty="0">
                <a:solidFill>
                  <a:srgbClr val="7030A0"/>
                </a:solidFill>
              </a:rPr>
              <a:t>: 2011.05755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6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Bayesian Inference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34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932229" y="2242329"/>
            <a:ext cx="7968229" cy="2672024"/>
            <a:chOff x="1496614" y="1066738"/>
            <a:chExt cx="7968229" cy="2672024"/>
          </a:xfrm>
        </p:grpSpPr>
        <p:grpSp>
          <p:nvGrpSpPr>
            <p:cNvPr id="15" name="群組 14"/>
            <p:cNvGrpSpPr/>
            <p:nvPr/>
          </p:nvGrpSpPr>
          <p:grpSpPr>
            <a:xfrm>
              <a:off x="1496614" y="1066738"/>
              <a:ext cx="7139386" cy="1122455"/>
              <a:chOff x="1685300" y="1124796"/>
              <a:chExt cx="7139386" cy="1122455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1685300" y="1493705"/>
                <a:ext cx="14730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Large MSE</a:t>
                </a:r>
                <a:endParaRPr lang="zh-TW" altLang="en-US" sz="2200" dirty="0"/>
              </a:p>
            </p:txBody>
          </p:sp>
          <p:grpSp>
            <p:nvGrpSpPr>
              <p:cNvPr id="8" name="群組 7"/>
              <p:cNvGrpSpPr/>
              <p:nvPr/>
            </p:nvGrpSpPr>
            <p:grpSpPr>
              <a:xfrm>
                <a:off x="3069916" y="1340240"/>
                <a:ext cx="954323" cy="691568"/>
                <a:chOff x="2701606" y="1227532"/>
                <a:chExt cx="954323" cy="691568"/>
              </a:xfrm>
            </p:grpSpPr>
            <p:cxnSp>
              <p:nvCxnSpPr>
                <p:cNvPr id="9" name="直線接點 8"/>
                <p:cNvCxnSpPr/>
                <p:nvPr/>
              </p:nvCxnSpPr>
              <p:spPr>
                <a:xfrm flipV="1">
                  <a:off x="2701606" y="1227532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接點 9"/>
                <p:cNvCxnSpPr/>
                <p:nvPr/>
              </p:nvCxnSpPr>
              <p:spPr>
                <a:xfrm>
                  <a:off x="2701606" y="1575050"/>
                  <a:ext cx="946303" cy="3440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文字方塊 10"/>
              <p:cNvSpPr txBox="1"/>
              <p:nvPr/>
            </p:nvSpPr>
            <p:spPr>
              <a:xfrm>
                <a:off x="4024239" y="1124796"/>
                <a:ext cx="4800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Poor coverage of slices in Fourier space </a:t>
                </a:r>
                <a:endParaRPr lang="zh-TW" altLang="en-US" sz="2200" dirty="0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4024239" y="1816364"/>
                <a:ext cx="4800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Small value of CTF at certain frequencies</a:t>
                </a:r>
                <a:endParaRPr lang="zh-TW" altLang="en-US" sz="2200" dirty="0"/>
              </a:p>
            </p:txBody>
          </p:sp>
        </p:grpSp>
        <p:cxnSp>
          <p:nvCxnSpPr>
            <p:cNvPr id="16" name="弧形接點 15"/>
            <p:cNvCxnSpPr/>
            <p:nvPr/>
          </p:nvCxnSpPr>
          <p:spPr>
            <a:xfrm rot="16200000" flipH="1">
              <a:off x="1677770" y="2057226"/>
              <a:ext cx="746038" cy="364651"/>
            </a:xfrm>
            <a:prstGeom prst="curvedConnector3">
              <a:avLst>
                <a:gd name="adj1" fmla="val 986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2233116" y="2421367"/>
              <a:ext cx="30768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Solution</a:t>
              </a:r>
              <a:r>
                <a:rPr lang="zh-TW" altLang="en-US" sz="2200"/>
                <a:t>：</a:t>
              </a:r>
              <a:r>
                <a:rPr lang="en-US" altLang="zh-TW" sz="2200" dirty="0"/>
                <a:t>Regularization</a:t>
              </a:r>
              <a:endParaRPr lang="zh-TW" altLang="en-US" sz="22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126481" y="2449875"/>
              <a:ext cx="3338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Prior on interest parameter </a:t>
              </a:r>
              <a:endParaRPr lang="zh-TW" altLang="en-US" sz="2200" dirty="0"/>
            </a:p>
          </p:txBody>
        </p:sp>
        <p:sp>
          <p:nvSpPr>
            <p:cNvPr id="49" name="向左箭號 48"/>
            <p:cNvSpPr/>
            <p:nvPr/>
          </p:nvSpPr>
          <p:spPr>
            <a:xfrm>
              <a:off x="5309938" y="2566532"/>
              <a:ext cx="716222" cy="1975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單箭頭接點 49"/>
            <p:cNvCxnSpPr/>
            <p:nvPr/>
          </p:nvCxnSpPr>
          <p:spPr>
            <a:xfrm>
              <a:off x="3820020" y="2896012"/>
              <a:ext cx="364135" cy="51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4028501" y="2908813"/>
              <a:ext cx="11446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without</a:t>
              </a:r>
              <a:endParaRPr lang="zh-TW" altLang="en-US" sz="22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309163" y="3307875"/>
              <a:ext cx="37920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3D reconstruction may overfit</a:t>
              </a:r>
              <a:endParaRPr lang="zh-TW" altLang="en-US" sz="2200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1163100" y="1210806"/>
            <a:ext cx="527065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idea behind Bayesian inference</a:t>
            </a:r>
            <a:endParaRPr lang="zh-TW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Bayesian Inference — Posterior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62804" y="2033155"/>
                <a:ext cx="4428776" cy="809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804" y="2033155"/>
                <a:ext cx="4428776" cy="809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V="1">
            <a:off x="6862921" y="1844677"/>
            <a:ext cx="508870" cy="26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452002" y="1610743"/>
            <a:ext cx="2622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Prior distribution of</a:t>
            </a:r>
            <a:r>
              <a:rPr lang="zh-TW" altLang="en-US" sz="2200" dirty="0"/>
              <a:t> </a:t>
            </a:r>
            <a:r>
              <a:rPr lang="en-US" altLang="zh-TW" sz="2200" dirty="0"/>
              <a:t> 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795697" y="1641520"/>
                <a:ext cx="414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97" y="1641520"/>
                <a:ext cx="414616" cy="369332"/>
              </a:xfrm>
              <a:prstGeom prst="rect">
                <a:avLst/>
              </a:prstGeom>
              <a:blipFill>
                <a:blip r:embed="rId4"/>
                <a:stretch>
                  <a:fillRect l="-4412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08854" y="2963750"/>
                <a:ext cx="205131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200"/>
                  <a:t>∵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⫫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854" y="2963750"/>
                <a:ext cx="2051313" cy="430887"/>
              </a:xfrm>
              <a:prstGeom prst="rect">
                <a:avLst/>
              </a:prstGeom>
              <a:blipFill>
                <a:blip r:embed="rId5"/>
                <a:stretch>
                  <a:fillRect l="-3858" t="-12676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33415" y="3388910"/>
                <a:ext cx="697864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dirty="0" smtClean="0"/>
                        <m:t>∴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Maximize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posterior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probability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= </m:t>
                      </m:r>
                      <m:r>
                        <m:rPr>
                          <m:nor/>
                        </m:rPr>
                        <a:rPr lang="en-US" altLang="zh-TW" sz="2200" dirty="0" smtClean="0"/>
                        <m:t>Maximize</m:t>
                      </m:r>
                      <m:r>
                        <a:rPr lang="en-US" altLang="zh-TW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15" y="3388910"/>
                <a:ext cx="6978642" cy="430887"/>
              </a:xfrm>
              <a:prstGeom prst="rect">
                <a:avLst/>
              </a:prstGeom>
              <a:blipFill>
                <a:blip r:embed="rId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H="1" flipV="1">
            <a:off x="5742251" y="1854435"/>
            <a:ext cx="160970" cy="21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922538" y="1508029"/>
            <a:ext cx="144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Likelihood</a:t>
            </a:r>
            <a:endParaRPr lang="zh-TW" altLang="en-US" sz="2200" dirty="0"/>
          </a:p>
        </p:txBody>
      </p:sp>
      <p:grpSp>
        <p:nvGrpSpPr>
          <p:cNvPr id="48" name="群組 47"/>
          <p:cNvGrpSpPr/>
          <p:nvPr/>
        </p:nvGrpSpPr>
        <p:grpSpPr>
          <a:xfrm>
            <a:off x="933974" y="3936266"/>
            <a:ext cx="10353181" cy="1469736"/>
            <a:chOff x="933974" y="3936266"/>
            <a:chExt cx="10353181" cy="1469736"/>
          </a:xfrm>
        </p:grpSpPr>
        <p:grpSp>
          <p:nvGrpSpPr>
            <p:cNvPr id="36" name="群組 35"/>
            <p:cNvGrpSpPr/>
            <p:nvPr/>
          </p:nvGrpSpPr>
          <p:grpSpPr>
            <a:xfrm>
              <a:off x="933974" y="3936266"/>
              <a:ext cx="9938494" cy="1010334"/>
              <a:chOff x="1850263" y="3872877"/>
              <a:chExt cx="9938494" cy="1010334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4909071" y="4363207"/>
                <a:ext cx="1682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Be estimated</a:t>
                </a:r>
                <a:endParaRPr lang="zh-TW" altLang="en-US" dirty="0"/>
              </a:p>
            </p:txBody>
          </p:sp>
          <p:sp>
            <p:nvSpPr>
              <p:cNvPr id="22" name="向右箭號 21"/>
              <p:cNvSpPr/>
              <p:nvPr/>
            </p:nvSpPr>
            <p:spPr>
              <a:xfrm>
                <a:off x="1850263" y="4029513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/>
                  <p:cNvSpPr txBox="1"/>
                  <p:nvPr/>
                </p:nvSpPr>
                <p:spPr>
                  <a:xfrm>
                    <a:off x="2445955" y="3872877"/>
                    <a:ext cx="9342802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altLang="zh-TW" sz="2200"/>
                      <a:t>maximum a posterior probability (MAP) estimate </a:t>
                    </a:r>
                    <a:r>
                      <a:rPr lang="en-US" altLang="zh-TW" sz="2200"/>
                      <a:t>is obtained by </a:t>
                    </a:r>
                    <a14:m>
                      <m:oMath xmlns:m="http://schemas.openxmlformats.org/officeDocument/2006/math"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a14:m>
                    <a:endParaRPr lang="zh-TW" altLang="en-US" sz="2200"/>
                  </a:p>
                </p:txBody>
              </p:sp>
            </mc:Choice>
            <mc:Fallback xmlns="">
              <p:sp>
                <p:nvSpPr>
                  <p:cNvPr id="23" name="文字方塊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5955" y="3872877"/>
                    <a:ext cx="9342802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48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向右箭號 23"/>
              <p:cNvSpPr/>
              <p:nvPr/>
            </p:nvSpPr>
            <p:spPr>
              <a:xfrm>
                <a:off x="1850263" y="4621184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445955" y="4447129"/>
                <a:ext cx="2616177" cy="4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zh-TW" sz="2200" dirty="0" err="1"/>
                  <a:t>Posterior</a:t>
                </a:r>
                <a:r>
                  <a:rPr lang="it-IT" altLang="zh-TW" sz="2200" dirty="0"/>
                  <a:t> </a:t>
                </a:r>
                <a:r>
                  <a:rPr lang="it-IT" altLang="zh-TW" sz="2200" dirty="0" err="1"/>
                  <a:t>distribution</a:t>
                </a:r>
                <a:r>
                  <a:rPr lang="it-IT" altLang="zh-TW" sz="2200" dirty="0"/>
                  <a:t> </a:t>
                </a:r>
                <a:endParaRPr lang="zh-TW" altLang="en-US" sz="2200" dirty="0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5062132" y="4681661"/>
                <a:ext cx="1008199" cy="146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字方塊 34"/>
              <p:cNvSpPr txBox="1"/>
              <p:nvPr/>
            </p:nvSpPr>
            <p:spPr>
              <a:xfrm>
                <a:off x="6223392" y="4452324"/>
                <a:ext cx="18283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statistic of φ</a:t>
                </a:r>
                <a:endParaRPr lang="zh-TW" altLang="en-US" sz="2200" dirty="0"/>
              </a:p>
            </p:txBody>
          </p:sp>
        </p:grpSp>
        <p:cxnSp>
          <p:nvCxnSpPr>
            <p:cNvPr id="38" name="直線單箭頭接點 37"/>
            <p:cNvCxnSpPr/>
            <p:nvPr/>
          </p:nvCxnSpPr>
          <p:spPr>
            <a:xfrm>
              <a:off x="6925471" y="4759672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7452002" y="4529606"/>
              <a:ext cx="38351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Contribute to 3D reconstruction</a:t>
              </a:r>
              <a:endParaRPr lang="zh-TW" altLang="en-US" sz="2200" dirty="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>
              <a:off x="1724636" y="5151769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2251167" y="4951633"/>
              <a:ext cx="4117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Mean volume , confidence interval</a:t>
              </a:r>
              <a:endParaRPr lang="zh-TW" altLang="en-US" sz="2200" dirty="0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6398940" y="5180154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6925471" y="4975115"/>
              <a:ext cx="4117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Useful for model validation</a:t>
              </a:r>
              <a:endParaRPr lang="zh-TW" altLang="en-US" sz="22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1235577" y="1072109"/>
            <a:ext cx="71965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/>
              <a:t>Main concept in Bayesian inference —  Posterior Distribution </a:t>
            </a:r>
            <a:endParaRPr lang="zh-TW" altLang="en-US" sz="2200" dirty="0"/>
          </a:p>
        </p:txBody>
      </p:sp>
      <p:grpSp>
        <p:nvGrpSpPr>
          <p:cNvPr id="53" name="群組 52"/>
          <p:cNvGrpSpPr/>
          <p:nvPr/>
        </p:nvGrpSpPr>
        <p:grpSpPr>
          <a:xfrm>
            <a:off x="2736108" y="2706797"/>
            <a:ext cx="6741456" cy="830997"/>
            <a:chOff x="2211326" y="2689018"/>
            <a:chExt cx="6741456" cy="830997"/>
          </a:xfrm>
        </p:grpSpPr>
        <p:sp>
          <p:nvSpPr>
            <p:cNvPr id="6" name="矩形 5"/>
            <p:cNvSpPr/>
            <p:nvPr/>
          </p:nvSpPr>
          <p:spPr>
            <a:xfrm>
              <a:off x="2338022" y="2689018"/>
              <a:ext cx="66147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Calculating the posterior distribution is out of reach</a:t>
              </a:r>
            </a:p>
            <a:p>
              <a:r>
                <a:rPr lang="en-US" altLang="zh-TW" sz="2200" dirty="0"/>
                <a:t>      </a:t>
              </a:r>
              <a:r>
                <a:rPr lang="en-US" altLang="zh-TW" sz="2200" dirty="0" err="1"/>
                <a:t>Variational</a:t>
              </a:r>
              <a:r>
                <a:rPr lang="en-US" altLang="zh-TW" sz="2200" dirty="0"/>
                <a:t> inference to approximate posterior</a:t>
              </a:r>
              <a:endParaRPr lang="zh-TW" altLang="en-US" sz="2200" dirty="0"/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2211326" y="3260302"/>
              <a:ext cx="543820" cy="194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9" grpId="0"/>
      <p:bldP spid="11" grpId="0"/>
      <p:bldP spid="3" grpId="0"/>
      <p:bldP spid="8" grpId="0"/>
      <p:bldP spid="34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Bayesian Inference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01550" y="1863354"/>
                <a:ext cx="5231945" cy="445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200" dirty="0"/>
                            <m:t> 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50" y="1863354"/>
                <a:ext cx="5231945" cy="445571"/>
              </a:xfrm>
              <a:prstGeom prst="rect">
                <a:avLst/>
              </a:prstGeom>
              <a:blipFill>
                <a:blip r:embed="rId2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向右箭號 7"/>
          <p:cNvSpPr/>
          <p:nvPr/>
        </p:nvSpPr>
        <p:spPr>
          <a:xfrm>
            <a:off x="2333415" y="2625254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01550" y="2475254"/>
            <a:ext cx="742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Only information obtained about posterior distribution is mode.  </a:t>
            </a:r>
            <a:endParaRPr lang="zh-TW" altLang="en-US" sz="2200" dirty="0"/>
          </a:p>
        </p:txBody>
      </p:sp>
      <p:sp>
        <p:nvSpPr>
          <p:cNvPr id="10" name="矩形 9"/>
          <p:cNvSpPr/>
          <p:nvPr/>
        </p:nvSpPr>
        <p:spPr>
          <a:xfrm>
            <a:off x="1499944" y="3108781"/>
            <a:ext cx="1377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MAP-EM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5358" y="1310116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estimate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753763" y="3751205"/>
            <a:ext cx="11208257" cy="1830030"/>
            <a:chOff x="1625427" y="3427307"/>
            <a:chExt cx="11208257" cy="1830030"/>
          </a:xfrm>
        </p:grpSpPr>
        <p:grpSp>
          <p:nvGrpSpPr>
            <p:cNvPr id="18" name="群組 17"/>
            <p:cNvGrpSpPr/>
            <p:nvPr/>
          </p:nvGrpSpPr>
          <p:grpSpPr>
            <a:xfrm>
              <a:off x="1625427" y="3609966"/>
              <a:ext cx="2194010" cy="691568"/>
              <a:chOff x="1985931" y="3782250"/>
              <a:chExt cx="2194010" cy="691568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1985931" y="3782250"/>
                <a:ext cx="2194010" cy="599043"/>
                <a:chOff x="1985931" y="3782250"/>
                <a:chExt cx="2194010" cy="599043"/>
              </a:xfrm>
            </p:grpSpPr>
            <p:sp>
              <p:nvSpPr>
                <p:cNvPr id="14" name="文字方塊 13"/>
                <p:cNvSpPr txBox="1"/>
                <p:nvPr/>
              </p:nvSpPr>
              <p:spPr>
                <a:xfrm>
                  <a:off x="1985931" y="3950406"/>
                  <a:ext cx="14730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MAP-EM</a:t>
                  </a:r>
                  <a:endParaRPr lang="zh-TW" altLang="en-US" sz="2200" dirty="0"/>
                </a:p>
              </p:txBody>
            </p:sp>
            <p:cxnSp>
              <p:nvCxnSpPr>
                <p:cNvPr id="15" name="直線接點 14"/>
                <p:cNvCxnSpPr/>
                <p:nvPr/>
              </p:nvCxnSpPr>
              <p:spPr>
                <a:xfrm flipV="1">
                  <a:off x="3225618" y="3782250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線接點 15"/>
              <p:cNvCxnSpPr/>
              <p:nvPr/>
            </p:nvCxnSpPr>
            <p:spPr>
              <a:xfrm>
                <a:off x="3225618" y="4129768"/>
                <a:ext cx="946303" cy="344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字方塊 19"/>
            <p:cNvSpPr txBox="1"/>
            <p:nvPr/>
          </p:nvSpPr>
          <p:spPr>
            <a:xfrm>
              <a:off x="3819437" y="3427307"/>
              <a:ext cx="15384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E step</a:t>
              </a:r>
              <a:endParaRPr lang="zh-TW" altLang="en-US" sz="22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820365" y="4087786"/>
              <a:ext cx="901331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M step : </a:t>
              </a:r>
            </a:p>
            <a:p>
              <a:r>
                <a:rPr lang="en-US" altLang="zh-TW" sz="2200" dirty="0"/>
                <a:t>	</a:t>
              </a:r>
              <a:r>
                <a:rPr lang="en-US" altLang="zh-TW" sz="2400" dirty="0"/>
                <a:t>a new structure is reconstructed that maximizes the posterior</a:t>
              </a:r>
            </a:p>
            <a:p>
              <a:r>
                <a:rPr lang="en-US" altLang="zh-TW" sz="2400" dirty="0"/>
                <a:t>	given the conditional probabilities of the latent variables</a:t>
              </a:r>
              <a:r>
                <a:rPr lang="en-US" altLang="zh-TW" sz="2200" dirty="0"/>
                <a:t> </a:t>
              </a:r>
              <a:endParaRPr lang="zh-TW" altLang="en-US" sz="2200" dirty="0"/>
            </a:p>
          </p:txBody>
        </p:sp>
      </p:grp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Bayesian Inference — Prior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37</a:t>
            </a:fld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1552906" y="1172146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 in SPR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334551" y="3541630"/>
                <a:ext cx="47000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551" y="3541630"/>
                <a:ext cx="4700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980860" y="1678735"/>
                <a:ext cx="33789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The Fourier transform of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60" y="1678735"/>
                <a:ext cx="3378978" cy="430887"/>
              </a:xfrm>
              <a:prstGeom prst="rect">
                <a:avLst/>
              </a:prstGeom>
              <a:blipFill>
                <a:blip r:embed="rId3"/>
                <a:stretch>
                  <a:fillRect l="-2347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/>
          <p:cNvGrpSpPr/>
          <p:nvPr/>
        </p:nvGrpSpPr>
        <p:grpSpPr>
          <a:xfrm>
            <a:off x="1097280" y="1842692"/>
            <a:ext cx="10975386" cy="3838379"/>
            <a:chOff x="1097280" y="1842692"/>
            <a:chExt cx="10975386" cy="3838379"/>
          </a:xfrm>
        </p:grpSpPr>
        <p:grpSp>
          <p:nvGrpSpPr>
            <p:cNvPr id="33" name="群組 32"/>
            <p:cNvGrpSpPr/>
            <p:nvPr/>
          </p:nvGrpSpPr>
          <p:grpSpPr>
            <a:xfrm>
              <a:off x="1466339" y="1842692"/>
              <a:ext cx="10606327" cy="3838379"/>
              <a:chOff x="1965218" y="1407183"/>
              <a:chExt cx="10606327" cy="3838379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5939590" y="2682189"/>
                <a:ext cx="35573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Unknown , model parameter</a:t>
                </a:r>
                <a:endParaRPr lang="zh-TW" altLang="en-US" sz="2200" dirty="0"/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1965218" y="1407183"/>
                <a:ext cx="10606327" cy="3838379"/>
                <a:chOff x="1965218" y="1407183"/>
                <a:chExt cx="10606327" cy="3838379"/>
              </a:xfrm>
            </p:grpSpPr>
            <p:grpSp>
              <p:nvGrpSpPr>
                <p:cNvPr id="9" name="群組 8"/>
                <p:cNvGrpSpPr/>
                <p:nvPr/>
              </p:nvGrpSpPr>
              <p:grpSpPr>
                <a:xfrm>
                  <a:off x="3288633" y="1567935"/>
                  <a:ext cx="3433192" cy="951927"/>
                  <a:chOff x="1860885" y="1664532"/>
                  <a:chExt cx="3433192" cy="95192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文字方塊 5"/>
                      <p:cNvSpPr txBox="1"/>
                      <p:nvPr/>
                    </p:nvSpPr>
                    <p:spPr>
                      <a:xfrm>
                        <a:off x="1860885" y="1925053"/>
                        <a:ext cx="1171074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zh-TW" altLang="en-US" sz="2200"/>
                      </a:p>
                    </p:txBody>
                  </p:sp>
                </mc:Choice>
                <mc:Fallback xmlns="">
                  <p:sp>
                    <p:nvSpPr>
                      <p:cNvPr id="6" name="文字方塊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60885" y="1925053"/>
                        <a:ext cx="1171074" cy="43088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文字方塊 7"/>
                      <p:cNvSpPr txBox="1"/>
                      <p:nvPr/>
                    </p:nvSpPr>
                    <p:spPr>
                      <a:xfrm>
                        <a:off x="2671193" y="1664532"/>
                        <a:ext cx="2622884" cy="9519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∏"/>
                                  <m:ctrlPr>
                                    <a:rPr lang="zh-TW" alt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nary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altLang="zh-TW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</m:oMath>
                          </m:oMathPara>
                        </a14:m>
                        <a:endParaRPr lang="zh-TW" altLang="en-US" sz="2200"/>
                      </a:p>
                    </p:txBody>
                  </p:sp>
                </mc:Choice>
                <mc:Fallback xmlns="">
                  <p:sp>
                    <p:nvSpPr>
                      <p:cNvPr id="8" name="文字方塊 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1193" y="1664532"/>
                        <a:ext cx="2622884" cy="95192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1" name="直線單箭頭接點 10"/>
                <p:cNvCxnSpPr/>
                <p:nvPr/>
              </p:nvCxnSpPr>
              <p:spPr>
                <a:xfrm flipV="1">
                  <a:off x="6126480" y="1407183"/>
                  <a:ext cx="322446" cy="160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1965218" y="4814675"/>
                  <a:ext cx="1060632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MAP 3D reconstruction update step includes a Tikhonov regularization parameter</a:t>
                  </a:r>
                  <a:endParaRPr lang="zh-TW" altLang="en-US" sz="2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矩形 15"/>
                    <p:cNvSpPr/>
                    <p:nvPr/>
                  </p:nvSpPr>
                  <p:spPr>
                    <a:xfrm flipH="1">
                      <a:off x="3874170" y="3109671"/>
                      <a:ext cx="2065421" cy="43088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  <m:t>↷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p>
                              <m:sSupPr>
                                <m:ctrlP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TW" altLang="en-US" sz="2200"/>
                    </a:p>
                  </p:txBody>
                </p:sp>
              </mc:Choice>
              <mc:Fallback xmlns="">
                <p:sp>
                  <p:nvSpPr>
                    <p:cNvPr id="16" name="矩形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874170" y="3109671"/>
                      <a:ext cx="2065421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線單箭頭接點 17"/>
                <p:cNvCxnSpPr/>
                <p:nvPr/>
              </p:nvCxnSpPr>
              <p:spPr>
                <a:xfrm flipV="1">
                  <a:off x="5601103" y="2923896"/>
                  <a:ext cx="322446" cy="160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弧形接點 20"/>
                <p:cNvCxnSpPr/>
                <p:nvPr/>
              </p:nvCxnSpPr>
              <p:spPr>
                <a:xfrm>
                  <a:off x="5236451" y="3488682"/>
                  <a:ext cx="364652" cy="185775"/>
                </a:xfrm>
                <a:prstGeom prst="curvedConnector3">
                  <a:avLst>
                    <a:gd name="adj1" fmla="val 600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字方塊 28"/>
                <p:cNvSpPr txBox="1"/>
                <p:nvPr/>
              </p:nvSpPr>
              <p:spPr>
                <a:xfrm>
                  <a:off x="5601103" y="3487442"/>
                  <a:ext cx="354289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Refine during EM iteration </a:t>
                  </a:r>
                  <a:endParaRPr lang="zh-TW" altLang="en-US" sz="2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字方塊 30"/>
                    <p:cNvSpPr txBox="1"/>
                    <p:nvPr/>
                  </p:nvSpPr>
                  <p:spPr>
                    <a:xfrm>
                      <a:off x="5601103" y="3787151"/>
                      <a:ext cx="3295448" cy="6247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l-GR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/>
                    </a:p>
                  </p:txBody>
                </p:sp>
              </mc:Choice>
              <mc:Fallback xmlns="">
                <p:sp>
                  <p:nvSpPr>
                    <p:cNvPr id="31" name="文字方塊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1103" y="3787151"/>
                      <a:ext cx="3295448" cy="62472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" name="向右箭號 34"/>
            <p:cNvSpPr/>
            <p:nvPr/>
          </p:nvSpPr>
          <p:spPr>
            <a:xfrm>
              <a:off x="1097280" y="5341295"/>
              <a:ext cx="404462" cy="2154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 flipV="1">
              <a:off x="8807795" y="5118724"/>
              <a:ext cx="322446" cy="160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7990201" y="4699449"/>
              <a:ext cx="35573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Deal with ill-posed problem</a:t>
              </a:r>
              <a:endParaRPr lang="zh-TW" altLang="en-US" sz="2200" dirty="0"/>
            </a:p>
          </p:txBody>
        </p:sp>
      </p:grp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Bayesian Inference — Prior 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38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335192" y="1027003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Masking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1847058" y="2836795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65302" y="1587393"/>
            <a:ext cx="954323" cy="35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1596914" y="1381622"/>
            <a:ext cx="10145143" cy="1117392"/>
            <a:chOff x="1596914" y="1381622"/>
            <a:chExt cx="10145143" cy="1117392"/>
          </a:xfrm>
        </p:grpSpPr>
        <p:sp>
          <p:nvSpPr>
            <p:cNvPr id="9" name="文字方塊 8"/>
            <p:cNvSpPr txBox="1"/>
            <p:nvPr/>
          </p:nvSpPr>
          <p:spPr>
            <a:xfrm>
              <a:off x="1596914" y="1719467"/>
              <a:ext cx="1473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Masking</a:t>
              </a:r>
              <a:endParaRPr lang="zh-TW" altLang="en-US" sz="2200" dirty="0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2765302" y="1934911"/>
              <a:ext cx="946303" cy="344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732450" y="1381622"/>
              <a:ext cx="676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support of the molecule in real space is specified</a:t>
              </a:r>
              <a:endParaRPr lang="zh-TW" altLang="en-US" sz="22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732450" y="2037349"/>
              <a:ext cx="8009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values of φ outside the support are masked out and set to zero</a:t>
              </a:r>
              <a:endParaRPr lang="zh-TW" altLang="en-US" sz="2400" dirty="0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2443696" y="2729624"/>
            <a:ext cx="9298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Decreasing the parameter space and diminish noise                increase resolution  </a:t>
            </a:r>
            <a:endParaRPr lang="zh-TW" altLang="en-US" sz="22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8465208" y="2967684"/>
            <a:ext cx="792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1561764" y="3554096"/>
            <a:ext cx="10271007" cy="2305650"/>
            <a:chOff x="1561764" y="3554096"/>
            <a:chExt cx="10271007" cy="2305650"/>
          </a:xfrm>
        </p:grpSpPr>
        <p:grpSp>
          <p:nvGrpSpPr>
            <p:cNvPr id="30" name="群組 29"/>
            <p:cNvGrpSpPr/>
            <p:nvPr/>
          </p:nvGrpSpPr>
          <p:grpSpPr>
            <a:xfrm>
              <a:off x="1561764" y="3554096"/>
              <a:ext cx="5934363" cy="909797"/>
              <a:chOff x="1561764" y="3554096"/>
              <a:chExt cx="5934363" cy="90979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61764" y="3554096"/>
                <a:ext cx="1420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Principle :</a:t>
                </a:r>
                <a:endParaRPr lang="zh-TW" altLang="en-US" sz="2400" dirty="0"/>
              </a:p>
            </p:txBody>
          </p:sp>
          <p:grpSp>
            <p:nvGrpSpPr>
              <p:cNvPr id="26" name="群組 25"/>
              <p:cNvGrpSpPr/>
              <p:nvPr/>
            </p:nvGrpSpPr>
            <p:grpSpPr>
              <a:xfrm>
                <a:off x="3069916" y="4033007"/>
                <a:ext cx="4426211" cy="430886"/>
                <a:chOff x="2118968" y="4181658"/>
                <a:chExt cx="9298361" cy="320133"/>
              </a:xfrm>
            </p:grpSpPr>
            <p:sp>
              <p:nvSpPr>
                <p:cNvPr id="24" name="文字方塊 23"/>
                <p:cNvSpPr txBox="1"/>
                <p:nvPr/>
              </p:nvSpPr>
              <p:spPr>
                <a:xfrm>
                  <a:off x="2118968" y="4181658"/>
                  <a:ext cx="9298361" cy="320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Mask                 iterative refinement </a:t>
                  </a:r>
                  <a:endParaRPr lang="zh-TW" altLang="en-US" sz="2200" dirty="0"/>
                </a:p>
              </p:txBody>
            </p:sp>
            <p:cxnSp>
              <p:nvCxnSpPr>
                <p:cNvPr id="25" name="直線單箭頭接點 24"/>
                <p:cNvCxnSpPr/>
                <p:nvPr/>
              </p:nvCxnSpPr>
              <p:spPr>
                <a:xfrm>
                  <a:off x="4016254" y="4341243"/>
                  <a:ext cx="1398284" cy="4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群組 30"/>
            <p:cNvGrpSpPr/>
            <p:nvPr/>
          </p:nvGrpSpPr>
          <p:grpSpPr>
            <a:xfrm>
              <a:off x="1618252" y="4882804"/>
              <a:ext cx="8691856" cy="976942"/>
              <a:chOff x="1561764" y="3554096"/>
              <a:chExt cx="2842008" cy="97694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561764" y="3554096"/>
                <a:ext cx="1329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Practice :</a:t>
                </a:r>
                <a:endParaRPr lang="zh-TW" altLang="en-US" sz="2400" dirty="0"/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026257" y="3761597"/>
                <a:ext cx="2377515" cy="769441"/>
                <a:chOff x="-73499" y="3980007"/>
                <a:chExt cx="4994563" cy="571667"/>
              </a:xfrm>
            </p:grpSpPr>
            <p:sp>
              <p:nvSpPr>
                <p:cNvPr id="34" name="文字方塊 33"/>
                <p:cNvSpPr txBox="1"/>
                <p:nvPr/>
              </p:nvSpPr>
              <p:spPr>
                <a:xfrm>
                  <a:off x="-73499" y="3980007"/>
                  <a:ext cx="4994563" cy="571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             First run                            </a:t>
                  </a:r>
                </a:p>
                <a:p>
                  <a:r>
                    <a:rPr lang="en-US" altLang="zh-TW" sz="2200" dirty="0"/>
                    <a:t>Of iterative refinement  </a:t>
                  </a:r>
                  <a:endParaRPr lang="zh-TW" altLang="en-US" sz="2200" dirty="0"/>
                </a:p>
              </p:txBody>
            </p:sp>
            <p:cxnSp>
              <p:nvCxnSpPr>
                <p:cNvPr id="35" name="直線單箭頭接點 34"/>
                <p:cNvCxnSpPr/>
                <p:nvPr/>
              </p:nvCxnSpPr>
              <p:spPr>
                <a:xfrm flipV="1">
                  <a:off x="1918849" y="4265840"/>
                  <a:ext cx="421868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矩形 36"/>
            <p:cNvSpPr/>
            <p:nvPr/>
          </p:nvSpPr>
          <p:spPr>
            <a:xfrm>
              <a:off x="6681770" y="5279243"/>
              <a:ext cx="8627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Mask </a:t>
              </a:r>
              <a:endParaRPr lang="zh-TW" altLang="en-US" sz="22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60182" y="5068493"/>
              <a:ext cx="327258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              Second run                            </a:t>
              </a:r>
            </a:p>
            <a:p>
              <a:r>
                <a:rPr lang="en-US" altLang="zh-TW" sz="2200" dirty="0"/>
                <a:t>Of iterative refinement  </a:t>
              </a:r>
              <a:endParaRPr lang="zh-TW" altLang="en-US" sz="2200" dirty="0"/>
            </a:p>
          </p:txBody>
        </p:sp>
        <p:cxnSp>
          <p:nvCxnSpPr>
            <p:cNvPr id="40" name="直線單箭頭接點 39"/>
            <p:cNvCxnSpPr/>
            <p:nvPr/>
          </p:nvCxnSpPr>
          <p:spPr>
            <a:xfrm flipV="1">
              <a:off x="7690961" y="5494685"/>
              <a:ext cx="6141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3" y="1686521"/>
            <a:ext cx="10770814" cy="3766692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ML-EM 2D classification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1360758" y="1185349"/>
            <a:ext cx="9598927" cy="923401"/>
            <a:chOff x="874610" y="1233416"/>
            <a:chExt cx="9025848" cy="923401"/>
          </a:xfrm>
        </p:grpSpPr>
        <p:grpSp>
          <p:nvGrpSpPr>
            <p:cNvPr id="16" name="群組 15"/>
            <p:cNvGrpSpPr/>
            <p:nvPr/>
          </p:nvGrpSpPr>
          <p:grpSpPr>
            <a:xfrm>
              <a:off x="874610" y="1233416"/>
              <a:ext cx="7012090" cy="646331"/>
              <a:chOff x="1141310" y="1258816"/>
              <a:chExt cx="7012090" cy="646331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1141310" y="1366539"/>
                <a:ext cx="10981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Image </a:t>
                </a:r>
                <a:endParaRPr lang="zh-TW" altLang="en-US" sz="2200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1980360" y="1258816"/>
                <a:ext cx="2673770" cy="646331"/>
                <a:chOff x="1690390" y="2972696"/>
                <a:chExt cx="2673770" cy="646331"/>
              </a:xfrm>
            </p:grpSpPr>
            <p:cxnSp>
              <p:nvCxnSpPr>
                <p:cNvPr id="7" name="直線單箭頭接點 6"/>
                <p:cNvCxnSpPr/>
                <p:nvPr/>
              </p:nvCxnSpPr>
              <p:spPr>
                <a:xfrm>
                  <a:off x="1940566" y="3295861"/>
                  <a:ext cx="2108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字方塊 10"/>
                <p:cNvSpPr txBox="1"/>
                <p:nvPr/>
              </p:nvSpPr>
              <p:spPr>
                <a:xfrm>
                  <a:off x="1690390" y="2972696"/>
                  <a:ext cx="26737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      Corresponding to</a:t>
                  </a:r>
                </a:p>
                <a:p>
                  <a:r>
                    <a:rPr lang="en-US" altLang="zh-TW"/>
                    <a:t>Similar viewing direction </a:t>
                  </a:r>
                  <a:endParaRPr lang="zh-TW" altLang="en-US"/>
                </a:p>
              </p:txBody>
            </p:sp>
          </p:grpSp>
          <p:sp>
            <p:nvSpPr>
              <p:cNvPr id="13" name="文字方塊 12"/>
              <p:cNvSpPr txBox="1"/>
              <p:nvPr/>
            </p:nvSpPr>
            <p:spPr>
              <a:xfrm>
                <a:off x="4438230" y="1366539"/>
                <a:ext cx="37151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Be aligned and averaged </a:t>
                </a:r>
                <a:endParaRPr lang="zh-TW" altLang="en-US" sz="2200"/>
              </a:p>
            </p:txBody>
          </p:sp>
        </p:grpSp>
        <p:cxnSp>
          <p:nvCxnSpPr>
            <p:cNvPr id="17" name="直線單箭頭接點 16"/>
            <p:cNvCxnSpPr/>
            <p:nvPr/>
          </p:nvCxnSpPr>
          <p:spPr>
            <a:xfrm>
              <a:off x="7143908" y="1554195"/>
              <a:ext cx="645160" cy="2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7886700" y="1387376"/>
              <a:ext cx="20137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2D class average</a:t>
              </a:r>
              <a:endParaRPr lang="zh-TW" altLang="en-US" sz="220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360758" y="2219635"/>
            <a:ext cx="10313637" cy="1296931"/>
            <a:chOff x="1613555" y="2154785"/>
            <a:chExt cx="10313637" cy="1296931"/>
          </a:xfrm>
        </p:grpSpPr>
        <p:sp>
          <p:nvSpPr>
            <p:cNvPr id="22" name="文字方塊 21"/>
            <p:cNvSpPr txBox="1"/>
            <p:nvPr/>
          </p:nvSpPr>
          <p:spPr>
            <a:xfrm>
              <a:off x="1613555" y="2559398"/>
              <a:ext cx="18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2D average </a:t>
              </a:r>
              <a:endParaRPr lang="zh-TW" altLang="en-US" sz="2200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3074285" y="2438511"/>
              <a:ext cx="990531" cy="772602"/>
              <a:chOff x="2252732" y="2757038"/>
              <a:chExt cx="990531" cy="772602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2252732" y="2757038"/>
                <a:ext cx="990531" cy="353730"/>
                <a:chOff x="2701606" y="1227532"/>
                <a:chExt cx="990531" cy="353730"/>
              </a:xfrm>
            </p:grpSpPr>
            <p:cxnSp>
              <p:nvCxnSpPr>
                <p:cNvPr id="26" name="直線接點 25"/>
                <p:cNvCxnSpPr/>
                <p:nvPr/>
              </p:nvCxnSpPr>
              <p:spPr>
                <a:xfrm flipV="1">
                  <a:off x="2701606" y="1227532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 flipV="1">
                  <a:off x="2701606" y="1579528"/>
                  <a:ext cx="990531" cy="17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直線接點 24"/>
              <p:cNvCxnSpPr/>
              <p:nvPr/>
            </p:nvCxnSpPr>
            <p:spPr>
              <a:xfrm>
                <a:off x="2252732" y="3111396"/>
                <a:ext cx="954323" cy="418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字方塊 32"/>
            <p:cNvSpPr txBox="1"/>
            <p:nvPr/>
          </p:nvSpPr>
          <p:spPr>
            <a:xfrm>
              <a:off x="4093154" y="2154785"/>
              <a:ext cx="56985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Input to ab initio structure estimation </a:t>
              </a:r>
              <a:endParaRPr lang="zh-TW" altLang="en-US" sz="220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93154" y="2614509"/>
              <a:ext cx="56985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Template for particle picking</a:t>
              </a:r>
              <a:endParaRPr lang="zh-TW" altLang="en-US" sz="22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095046" y="3020829"/>
              <a:ext cx="7832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provide assessment of particles and quality of the collected data</a:t>
              </a:r>
              <a:endParaRPr lang="zh-TW" altLang="en-US" sz="2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3C5A2E-068F-4D55-94AB-7A6F68831E6D}"/>
              </a:ext>
            </a:extLst>
          </p:cNvPr>
          <p:cNvGrpSpPr/>
          <p:nvPr/>
        </p:nvGrpSpPr>
        <p:grpSpPr>
          <a:xfrm>
            <a:off x="1337411" y="3742549"/>
            <a:ext cx="10003689" cy="1240076"/>
            <a:chOff x="1337411" y="3742549"/>
            <a:chExt cx="10003689" cy="1240076"/>
          </a:xfrm>
        </p:grpSpPr>
        <p:grpSp>
          <p:nvGrpSpPr>
            <p:cNvPr id="47" name="群組 46"/>
            <p:cNvGrpSpPr/>
            <p:nvPr/>
          </p:nvGrpSpPr>
          <p:grpSpPr>
            <a:xfrm>
              <a:off x="1337411" y="3742549"/>
              <a:ext cx="5734577" cy="1240076"/>
              <a:chOff x="826482" y="4059438"/>
              <a:chExt cx="5734577" cy="1240076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2771939" y="4059438"/>
                <a:ext cx="3789120" cy="1240076"/>
                <a:chOff x="3056180" y="4909280"/>
                <a:chExt cx="3789120" cy="1240076"/>
              </a:xfrm>
            </p:grpSpPr>
            <p:grpSp>
              <p:nvGrpSpPr>
                <p:cNvPr id="37" name="群組 36"/>
                <p:cNvGrpSpPr/>
                <p:nvPr/>
              </p:nvGrpSpPr>
              <p:grpSpPr>
                <a:xfrm>
                  <a:off x="3056180" y="5164169"/>
                  <a:ext cx="990531" cy="772602"/>
                  <a:chOff x="2252732" y="2757038"/>
                  <a:chExt cx="990531" cy="772602"/>
                </a:xfrm>
              </p:grpSpPr>
              <p:grpSp>
                <p:nvGrpSpPr>
                  <p:cNvPr id="38" name="群組 37"/>
                  <p:cNvGrpSpPr/>
                  <p:nvPr/>
                </p:nvGrpSpPr>
                <p:grpSpPr>
                  <a:xfrm>
                    <a:off x="2252732" y="2757038"/>
                    <a:ext cx="990531" cy="353730"/>
                    <a:chOff x="2701606" y="1227532"/>
                    <a:chExt cx="990531" cy="353730"/>
                  </a:xfrm>
                </p:grpSpPr>
                <p:cxnSp>
                  <p:nvCxnSpPr>
                    <p:cNvPr id="40" name="直線接點 39"/>
                    <p:cNvCxnSpPr/>
                    <p:nvPr/>
                  </p:nvCxnSpPr>
                  <p:spPr>
                    <a:xfrm flipV="1">
                      <a:off x="2701606" y="1227532"/>
                      <a:ext cx="954323" cy="35199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線接點 40"/>
                    <p:cNvCxnSpPr/>
                    <p:nvPr/>
                  </p:nvCxnSpPr>
                  <p:spPr>
                    <a:xfrm flipV="1">
                      <a:off x="2701606" y="1579528"/>
                      <a:ext cx="990531" cy="173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9" name="直線接點 38"/>
                  <p:cNvCxnSpPr/>
                  <p:nvPr/>
                </p:nvCxnSpPr>
                <p:spPr>
                  <a:xfrm>
                    <a:off x="2252732" y="3111396"/>
                    <a:ext cx="954323" cy="4182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文字方塊 41"/>
                <p:cNvSpPr txBox="1"/>
                <p:nvPr/>
              </p:nvSpPr>
              <p:spPr>
                <a:xfrm>
                  <a:off x="4064816" y="4909280"/>
                  <a:ext cx="27804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in-plane rotations</a:t>
                  </a:r>
                  <a:endParaRPr lang="zh-TW" altLang="en-US" sz="2200"/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064816" y="5300721"/>
                  <a:ext cx="27804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translations</a:t>
                  </a:r>
                  <a:endParaRPr lang="zh-TW" altLang="en-US" sz="2200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4064816" y="5718469"/>
                  <a:ext cx="226914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200"/>
                    <a:t>class assignments </a:t>
                  </a:r>
                  <a:endParaRPr lang="zh-TW" altLang="en-US" sz="2200"/>
                </a:p>
              </p:txBody>
            </p:sp>
          </p:grpSp>
          <p:sp>
            <p:nvSpPr>
              <p:cNvPr id="46" name="文字方塊 45"/>
              <p:cNvSpPr txBox="1"/>
              <p:nvPr/>
            </p:nvSpPr>
            <p:spPr>
              <a:xfrm>
                <a:off x="826482" y="4437740"/>
                <a:ext cx="22478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Latent Variable</a:t>
                </a:r>
                <a:endParaRPr lang="zh-TW" altLang="en-US" sz="2200"/>
              </a:p>
            </p:txBody>
          </p:sp>
        </p:grpSp>
        <p:cxnSp>
          <p:nvCxnSpPr>
            <p:cNvPr id="49" name="直線單箭頭接點 48"/>
            <p:cNvCxnSpPr/>
            <p:nvPr/>
          </p:nvCxnSpPr>
          <p:spPr>
            <a:xfrm>
              <a:off x="6728926" y="4333908"/>
              <a:ext cx="1208574" cy="2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6993471" y="3920569"/>
              <a:ext cx="1034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EM</a:t>
              </a:r>
              <a:endParaRPr lang="zh-TW" altLang="en-US" sz="220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8292658" y="4123050"/>
              <a:ext cx="30484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MLE of K class averages</a:t>
              </a:r>
              <a:endParaRPr lang="zh-TW" altLang="en-US" sz="2200"/>
            </a:p>
          </p:txBody>
        </p:sp>
      </p:grpSp>
      <p:pic>
        <p:nvPicPr>
          <p:cNvPr id="1026" name="Picture 2" descr="https://people.csail.mit.edu/gdp/images/cryoem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30" y="4577439"/>
            <a:ext cx="5075979" cy="17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0146032" y="6130846"/>
            <a:ext cx="174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 from </a:t>
            </a:r>
            <a:r>
              <a:rPr lang="en-US" altLang="zh-TW" dirty="0" smtClean="0">
                <a:hlinkClick r:id="rId4"/>
              </a:rPr>
              <a:t>here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7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of Structural Biology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向右箭號 5"/>
          <p:cNvSpPr/>
          <p:nvPr/>
        </p:nvSpPr>
        <p:spPr>
          <a:xfrm>
            <a:off x="1293223" y="1213643"/>
            <a:ext cx="715191" cy="157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08414" y="1107955"/>
            <a:ext cx="931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o </a:t>
            </a:r>
            <a:r>
              <a:rPr lang="en-US" altLang="zh-TW" dirty="0"/>
              <a:t>determine the macromolecules’ 3D </a:t>
            </a:r>
            <a:r>
              <a:rPr lang="en-US" altLang="zh-TW" dirty="0" smtClean="0"/>
              <a:t>structure then understand </a:t>
            </a:r>
            <a:r>
              <a:rPr lang="en-US" altLang="zh-TW" dirty="0"/>
              <a:t>the way where machine* works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293223" y="1676912"/>
            <a:ext cx="9862457" cy="1258831"/>
            <a:chOff x="1293223" y="1754751"/>
            <a:chExt cx="9862457" cy="1258831"/>
          </a:xfrm>
        </p:grpSpPr>
        <p:sp>
          <p:nvSpPr>
            <p:cNvPr id="8" name="矩形 7"/>
            <p:cNvSpPr/>
            <p:nvPr/>
          </p:nvSpPr>
          <p:spPr>
            <a:xfrm>
              <a:off x="1521824" y="1754751"/>
              <a:ext cx="8790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The </a:t>
              </a:r>
              <a:r>
                <a:rPr lang="en-US" altLang="zh-TW" dirty="0" smtClean="0"/>
                <a:t>unit </a:t>
              </a:r>
              <a:r>
                <a:rPr lang="en-US" altLang="zh-TW" dirty="0"/>
                <a:t>of a </a:t>
              </a:r>
              <a:r>
                <a:rPr lang="en-US" altLang="zh-TW" dirty="0" smtClean="0"/>
                <a:t>macromolecule is described </a:t>
              </a:r>
              <a:r>
                <a:rPr lang="en-US" altLang="zh-TW" dirty="0"/>
                <a:t>as its </a:t>
              </a:r>
              <a:r>
                <a:rPr lang="en-US" altLang="zh-TW" dirty="0" smtClean="0"/>
                <a:t>mass </a:t>
              </a:r>
              <a:r>
                <a:rPr lang="en-US" altLang="zh-TW" dirty="0"/>
                <a:t>or weight in </a:t>
              </a:r>
              <a:r>
                <a:rPr lang="en-US" altLang="zh-TW" dirty="0" err="1"/>
                <a:t>daltons</a:t>
              </a:r>
              <a:r>
                <a:rPr lang="en-US" altLang="zh-TW" dirty="0"/>
                <a:t>, Da.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1293223" y="2076466"/>
                  <a:ext cx="9862457" cy="9371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00100" lvl="1" indent="-342900">
                    <a:buFont typeface="+mj-lt"/>
                    <a:buAutoNum type="arabicParenR"/>
                  </a:pPr>
                  <a:r>
                    <a:rPr lang="en-US" altLang="zh-TW" dirty="0" smtClean="0"/>
                    <a:t>1 </a:t>
                  </a:r>
                  <a:r>
                    <a:rPr lang="en-US" altLang="zh-TW" dirty="0"/>
                    <a:t>Da is about the mass of a hydrogen atom of 1 u, isotope mass. </a:t>
                  </a:r>
                  <a:endParaRPr lang="en-US" altLang="zh-TW" dirty="0" smtClean="0"/>
                </a:p>
                <a:p>
                  <a:pPr marL="800100" lvl="1" indent="-342900">
                    <a:buFont typeface="+mj-lt"/>
                    <a:buAutoNum type="arabicParenR"/>
                  </a:pPr>
                  <a:r>
                    <a:rPr lang="en-US" altLang="zh-TW" dirty="0" smtClean="0"/>
                    <a:t>A </a:t>
                  </a:r>
                  <a:r>
                    <a:rPr lang="en-US" altLang="zh-TW" dirty="0"/>
                    <a:t>large molecular machine might be a complex of multiple </a:t>
                  </a:r>
                  <a:r>
                    <a:rPr lang="en-US" altLang="zh-TW" dirty="0"/>
                    <a:t>subunits </a:t>
                  </a:r>
                  <a:r>
                    <a:rPr lang="en-US" altLang="zh-TW" dirty="0"/>
                    <a:t>totaling 1 </a:t>
                  </a:r>
                  <a:r>
                    <a:rPr lang="en-US" altLang="zh-TW" dirty="0" err="1"/>
                    <a:t>MDa</a:t>
                  </a:r>
                  <a:r>
                    <a:rPr lang="en-US" altLang="zh-TW" dirty="0"/>
                    <a:t> </a:t>
                  </a:r>
                  <a:endParaRPr lang="en-US" altLang="zh-TW" dirty="0"/>
                </a:p>
                <a:p>
                  <a:pPr lvl="1"/>
                  <a:r>
                    <a:rPr lang="en-US" altLang="zh-TW" dirty="0" smtClean="0"/>
                    <a:t>       in </a:t>
                  </a:r>
                  <a:r>
                    <a:rPr lang="en-US" altLang="zh-TW" dirty="0"/>
                    <a:t>molecular weight and have physical dimensions on the order of 200 angstroms (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Å</m:t>
                      </m:r>
                    </m:oMath>
                  </a14:m>
                  <a:r>
                    <a:rPr lang="en-US" altLang="zh-TW" dirty="0"/>
                    <a:t>). </a:t>
                  </a: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23" y="2076466"/>
                  <a:ext cx="9862457" cy="937116"/>
                </a:xfrm>
                <a:prstGeom prst="rect">
                  <a:avLst/>
                </a:prstGeom>
                <a:blipFill>
                  <a:blip r:embed="rId2"/>
                  <a:stretch>
                    <a:fillRect t="-3896" b="-974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151088"/>
            <a:ext cx="4269596" cy="3199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448300" y="3878840"/>
                <a:ext cx="6096000" cy="17818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atomic structure of a macromolecule is obtained by fitting an atomic model into a 3D density map.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resolution needs to be about 1.5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 dirty="0"/>
                  <a:t> if individual atoms of carbon, nitrogen, etc., are to be located directly;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A map of 3–4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 dirty="0"/>
                  <a:t> resolution is sufficient to produce an informative atomic model.</a:t>
                </a:r>
                <a:endParaRPr lang="zh-TW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0" y="3878840"/>
                <a:ext cx="6096000" cy="1781898"/>
              </a:xfrm>
              <a:prstGeom prst="rect">
                <a:avLst/>
              </a:prstGeom>
              <a:blipFill>
                <a:blip r:embed="rId4"/>
                <a:stretch>
                  <a:fillRect l="-900" t="-1706" b="-44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98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Stochastic Gradient Descent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40</a:t>
            </a:fld>
            <a:endParaRPr 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249774" y="1524333"/>
            <a:ext cx="10883669" cy="1634130"/>
            <a:chOff x="932658" y="1114020"/>
            <a:chExt cx="10883669" cy="1634130"/>
          </a:xfrm>
        </p:grpSpPr>
        <p:grpSp>
          <p:nvGrpSpPr>
            <p:cNvPr id="10" name="群組 9"/>
            <p:cNvGrpSpPr/>
            <p:nvPr/>
          </p:nvGrpSpPr>
          <p:grpSpPr>
            <a:xfrm>
              <a:off x="932658" y="1114020"/>
              <a:ext cx="10883669" cy="430887"/>
              <a:chOff x="1317668" y="1130062"/>
              <a:chExt cx="10883669" cy="430887"/>
            </a:xfrm>
          </p:grpSpPr>
          <p:sp>
            <p:nvSpPr>
              <p:cNvPr id="6" name="向右箭號 5"/>
              <p:cNvSpPr/>
              <p:nvPr/>
            </p:nvSpPr>
            <p:spPr>
              <a:xfrm>
                <a:off x="1317668" y="1280062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1861488" y="1130062"/>
                <a:ext cx="10339849" cy="430887"/>
                <a:chOff x="1861488" y="1130062"/>
                <a:chExt cx="10339849" cy="430887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1861488" y="1130062"/>
                  <a:ext cx="1033984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dirty="0"/>
                    <a:t>MLE , MAP estimate require optimization              second ordered method are not suitable </a:t>
                  </a:r>
                  <a:endParaRPr lang="zh-TW" altLang="en-US" sz="2200" dirty="0"/>
                </a:p>
              </p:txBody>
            </p:sp>
            <p:cxnSp>
              <p:nvCxnSpPr>
                <p:cNvPr id="8" name="直線單箭頭接點 7"/>
                <p:cNvCxnSpPr/>
                <p:nvPr/>
              </p:nvCxnSpPr>
              <p:spPr>
                <a:xfrm>
                  <a:off x="6655450" y="1345505"/>
                  <a:ext cx="665612" cy="6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群組 13"/>
            <p:cNvGrpSpPr/>
            <p:nvPr/>
          </p:nvGrpSpPr>
          <p:grpSpPr>
            <a:xfrm>
              <a:off x="1539137" y="1836661"/>
              <a:ext cx="954323" cy="696046"/>
              <a:chOff x="1571221" y="1708324"/>
              <a:chExt cx="954323" cy="696046"/>
            </a:xfrm>
          </p:grpSpPr>
          <p:cxnSp>
            <p:nvCxnSpPr>
              <p:cNvPr id="12" name="直線接點 11"/>
              <p:cNvCxnSpPr/>
              <p:nvPr/>
            </p:nvCxnSpPr>
            <p:spPr>
              <a:xfrm flipV="1">
                <a:off x="1571221" y="1708324"/>
                <a:ext cx="954323" cy="3519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1579241" y="2060320"/>
                <a:ext cx="946303" cy="344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字方塊 14"/>
            <p:cNvSpPr txBox="1"/>
            <p:nvPr/>
          </p:nvSpPr>
          <p:spPr>
            <a:xfrm>
              <a:off x="2581874" y="1642235"/>
              <a:ext cx="60783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Classical gradient method : trapped in local optima</a:t>
              </a:r>
              <a:endParaRPr lang="zh-TW" altLang="en-US" sz="2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581874" y="2317263"/>
              <a:ext cx="72198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/>
                <a:t>exact gradient : processing all image at once              cost</a:t>
              </a:r>
              <a:endParaRPr lang="zh-TW" altLang="en-US" sz="2200" dirty="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7754335" y="2532706"/>
              <a:ext cx="665612" cy="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097280" y="982942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of SGD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1793594" y="3371036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474571" y="3228698"/>
            <a:ext cx="721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SGD decouple objective function into individual terms.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1684" y="3683471"/>
                <a:ext cx="9857955" cy="12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000" dirty="0"/>
                            <m:t> 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nary>
                        <m:naryPr>
                          <m:chr m:val="∑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zh-TW" altLang="en-US" sz="2000"/>
              </a:p>
              <a:p>
                <a:endParaRPr lang="zh-TW" altLang="en-US" sz="220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84" y="3683471"/>
                <a:ext cx="9857955" cy="1271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71947" y="4540504"/>
                <a:ext cx="8450104" cy="1271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000"/>
              </a:p>
              <a:p>
                <a:endParaRPr lang="zh-TW" altLang="en-US" sz="220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47" y="4540504"/>
                <a:ext cx="8450104" cy="1271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Stochastic Gradient Descent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336581" y="1062608"/>
            <a:ext cx="45348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Gradient-based algorithms (Batch)</a:t>
            </a:r>
            <a:endParaRPr lang="zh-TW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1561829" y="3278394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24407" y="3128396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Inherent randomness of SGD help to escape local minima</a:t>
            </a:r>
            <a:endParaRPr lang="zh-TW" altLang="en-US" sz="2200"/>
          </a:p>
        </p:txBody>
      </p:sp>
      <p:sp>
        <p:nvSpPr>
          <p:cNvPr id="12" name="向右箭號 11"/>
          <p:cNvSpPr/>
          <p:nvPr/>
        </p:nvSpPr>
        <p:spPr>
          <a:xfrm>
            <a:off x="1561829" y="3847769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224407" y="3731875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Due to stochastic nature, SGD iterations never converge to global optimum </a:t>
            </a:r>
            <a:endParaRPr lang="zh-TW" altLang="en-US" sz="2200"/>
          </a:p>
        </p:txBody>
      </p:sp>
      <p:sp>
        <p:nvSpPr>
          <p:cNvPr id="16" name="向右箭號 15"/>
          <p:cNvSpPr/>
          <p:nvPr/>
        </p:nvSpPr>
        <p:spPr>
          <a:xfrm>
            <a:off x="1561829" y="4519223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224407" y="4414485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SGD is for low-resolution ab initio modeling</a:t>
            </a:r>
            <a:endParaRPr lang="zh-TW" altLang="en-US" sz="2200"/>
          </a:p>
        </p:txBody>
      </p:sp>
      <p:pic>
        <p:nvPicPr>
          <p:cNvPr id="4102" name="Picture 6" descr="https://miro.medium.com/max/560/1*HkyjYUukM-Qny8cJsd9z6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85" y="1873479"/>
            <a:ext cx="4538354" cy="34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miro.medium.com/max/560/1*ogL5WUU6dMyaJWLPBeq0M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04" y="1873479"/>
            <a:ext cx="4538353" cy="34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2940518" y="1301791"/>
            <a:ext cx="8450104" cy="1656666"/>
            <a:chOff x="2940518" y="1301791"/>
            <a:chExt cx="8450104" cy="1656666"/>
          </a:xfrm>
        </p:grpSpPr>
        <p:grpSp>
          <p:nvGrpSpPr>
            <p:cNvPr id="14" name="群組 13"/>
            <p:cNvGrpSpPr/>
            <p:nvPr/>
          </p:nvGrpSpPr>
          <p:grpSpPr>
            <a:xfrm>
              <a:off x="2940518" y="1651384"/>
              <a:ext cx="8450104" cy="1307073"/>
              <a:chOff x="3197192" y="1748011"/>
              <a:chExt cx="8450104" cy="13070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3197192" y="1748011"/>
                    <a:ext cx="8450104" cy="9526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2200" b="0" i="1" smtClean="0">
                                    <a:latin typeface="Cambria Math" panose="02040503050406030204" pitchFamily="18" charset="0"/>
                                  </a:rPr>
                                  <m:t>Ι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TW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sz="2200" i="1">
                                    <a:latin typeface="Cambria Math" panose="02040503050406030204" pitchFamily="18" charset="0"/>
                                  </a:rPr>
                                  <m:t>Ι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a14:m>
                    <a:r>
                      <a:rPr lang="en-US" altLang="zh-TW" sz="2200" dirty="0"/>
                      <a:t>.</a:t>
                    </a:r>
                    <a:endParaRPr lang="zh-TW" altLang="en-US" sz="2200" dirty="0"/>
                  </a:p>
                  <a:p>
                    <a:endParaRPr lang="zh-TW" altLang="en-US" sz="2200" dirty="0"/>
                  </a:p>
                </p:txBody>
              </p:sp>
            </mc:Choice>
            <mc:Fallback xmlns=""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192" y="1748011"/>
                    <a:ext cx="8450104" cy="9526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直線單箭頭接點 8"/>
              <p:cNvCxnSpPr/>
              <p:nvPr/>
            </p:nvCxnSpPr>
            <p:spPr>
              <a:xfrm>
                <a:off x="5304183" y="2329881"/>
                <a:ext cx="236097" cy="3867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字方塊 12"/>
              <p:cNvSpPr txBox="1"/>
              <p:nvPr/>
            </p:nvSpPr>
            <p:spPr>
              <a:xfrm>
                <a:off x="5540280" y="2624197"/>
                <a:ext cx="3124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Step size (learning rate)</a:t>
                </a:r>
                <a:endParaRPr lang="zh-TW" altLang="en-US" sz="2200" dirty="0"/>
              </a:p>
            </p:txBody>
          </p:sp>
        </p:grpSp>
        <p:cxnSp>
          <p:nvCxnSpPr>
            <p:cNvPr id="20" name="直線單箭頭接點 19"/>
            <p:cNvCxnSpPr/>
            <p:nvPr/>
          </p:nvCxnSpPr>
          <p:spPr>
            <a:xfrm flipV="1">
              <a:off x="6126480" y="1492610"/>
              <a:ext cx="165495" cy="380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250055" y="1301791"/>
              <a:ext cx="1191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mini-batch</a:t>
              </a:r>
              <a:endParaRPr lang="zh-TW" altLang="en-US" dirty="0"/>
            </a:p>
          </p:txBody>
        </p:sp>
      </p:grp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9718372" y="5262518"/>
            <a:ext cx="174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 from </a:t>
            </a:r>
            <a:r>
              <a:rPr lang="en-US" altLang="zh-TW" dirty="0" smtClean="0">
                <a:hlinkClick r:id="rId5"/>
              </a:rPr>
              <a:t>here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0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22" grpId="0"/>
      <p:bldP spid="2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Heterogeneity analysis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42</a:t>
            </a:fld>
            <a:endParaRPr 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847682" y="1335789"/>
            <a:ext cx="3959560" cy="883429"/>
            <a:chOff x="1398503" y="1319747"/>
            <a:chExt cx="3959560" cy="883429"/>
          </a:xfrm>
        </p:grpSpPr>
        <p:sp>
          <p:nvSpPr>
            <p:cNvPr id="6" name="矩形 5"/>
            <p:cNvSpPr/>
            <p:nvPr/>
          </p:nvSpPr>
          <p:spPr>
            <a:xfrm>
              <a:off x="1398503" y="1456299"/>
              <a:ext cx="128052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cryo-EM</a:t>
              </a:r>
              <a:endParaRPr lang="zh-TW" altLang="en-US" sz="2200" dirty="0"/>
            </a:p>
          </p:txBody>
        </p:sp>
        <p:cxnSp>
          <p:nvCxnSpPr>
            <p:cNvPr id="7" name="直線接點 6"/>
            <p:cNvCxnSpPr/>
            <p:nvPr/>
          </p:nvCxnSpPr>
          <p:spPr>
            <a:xfrm flipV="1">
              <a:off x="2497937" y="1319747"/>
              <a:ext cx="954323" cy="351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2505957" y="1671743"/>
              <a:ext cx="946303" cy="344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524813" y="1772289"/>
              <a:ext cx="183325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Conformation</a:t>
              </a:r>
              <a:endParaRPr lang="zh-TW" altLang="en-US" sz="2200" dirty="0"/>
            </a:p>
          </p:txBody>
        </p:sp>
      </p:grpSp>
      <p:sp>
        <p:nvSpPr>
          <p:cNvPr id="12" name="向右箭號 11"/>
          <p:cNvSpPr/>
          <p:nvPr/>
        </p:nvSpPr>
        <p:spPr>
          <a:xfrm>
            <a:off x="1433492" y="2588583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948616" y="2455974"/>
            <a:ext cx="93931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Can distinguish between a small number of distinct conformations, but the reconstruction of highly similar states and 3D movies of the continuum is hard</a:t>
            </a:r>
            <a:endParaRPr lang="zh-TW" altLang="en-US" sz="22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235981" y="3560595"/>
            <a:ext cx="3422270" cy="891363"/>
            <a:chOff x="1433492" y="3542782"/>
            <a:chExt cx="3422270" cy="891363"/>
          </a:xfrm>
        </p:grpSpPr>
        <p:sp>
          <p:nvSpPr>
            <p:cNvPr id="14" name="矩形 13"/>
            <p:cNvSpPr/>
            <p:nvPr/>
          </p:nvSpPr>
          <p:spPr>
            <a:xfrm>
              <a:off x="1433492" y="3626989"/>
              <a:ext cx="2674093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       Characterize</a:t>
              </a:r>
            </a:p>
            <a:p>
              <a:r>
                <a:rPr lang="en-US" altLang="zh-TW" sz="2200" dirty="0"/>
                <a:t> structural variability</a:t>
              </a:r>
              <a:endParaRPr lang="zh-TW" altLang="en-US" sz="2200" dirty="0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3901439" y="3542782"/>
              <a:ext cx="954323" cy="891363"/>
              <a:chOff x="2973474" y="2774054"/>
              <a:chExt cx="954323" cy="891363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2973474" y="2774054"/>
                <a:ext cx="954323" cy="891363"/>
                <a:chOff x="2046586" y="2615032"/>
                <a:chExt cx="954323" cy="891363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046586" y="2615032"/>
                  <a:ext cx="916130" cy="472491"/>
                  <a:chOff x="2495460" y="1085526"/>
                  <a:chExt cx="916130" cy="472491"/>
                </a:xfrm>
              </p:grpSpPr>
              <p:cxnSp>
                <p:nvCxnSpPr>
                  <p:cNvPr id="20" name="直線接點 19"/>
                  <p:cNvCxnSpPr/>
                  <p:nvPr/>
                </p:nvCxnSpPr>
                <p:spPr>
                  <a:xfrm flipV="1">
                    <a:off x="2495460" y="1085526"/>
                    <a:ext cx="890730" cy="47075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接點 20"/>
                  <p:cNvCxnSpPr/>
                  <p:nvPr/>
                </p:nvCxnSpPr>
                <p:spPr>
                  <a:xfrm flipV="1">
                    <a:off x="2495460" y="1387788"/>
                    <a:ext cx="916130" cy="17022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直線接點 18"/>
                <p:cNvCxnSpPr/>
                <p:nvPr/>
              </p:nvCxnSpPr>
              <p:spPr>
                <a:xfrm>
                  <a:off x="2046586" y="3088151"/>
                  <a:ext cx="954323" cy="4182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直線接點 16"/>
              <p:cNvCxnSpPr/>
              <p:nvPr/>
            </p:nvCxnSpPr>
            <p:spPr>
              <a:xfrm>
                <a:off x="2982999" y="3250441"/>
                <a:ext cx="944798" cy="91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矩形 22"/>
          <p:cNvSpPr/>
          <p:nvPr/>
        </p:nvSpPr>
        <p:spPr>
          <a:xfrm>
            <a:off x="3973991" y="1080900"/>
            <a:ext cx="16728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Composition</a:t>
            </a:r>
            <a:endParaRPr lang="zh-TW" altLang="en-US" sz="2200" dirty="0"/>
          </a:p>
        </p:txBody>
      </p:sp>
      <p:sp>
        <p:nvSpPr>
          <p:cNvPr id="24" name="矩形 23"/>
          <p:cNvSpPr/>
          <p:nvPr/>
        </p:nvSpPr>
        <p:spPr>
          <a:xfrm>
            <a:off x="4652141" y="3317108"/>
            <a:ext cx="3813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Covariance matrix approach</a:t>
            </a:r>
            <a:endParaRPr lang="zh-TW" altLang="en-US" sz="2200" dirty="0"/>
          </a:p>
        </p:txBody>
      </p:sp>
      <p:sp>
        <p:nvSpPr>
          <p:cNvPr id="25" name="矩形 24"/>
          <p:cNvSpPr/>
          <p:nvPr/>
        </p:nvSpPr>
        <p:spPr>
          <a:xfrm>
            <a:off x="4667776" y="3629058"/>
            <a:ext cx="48726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Normal mode of 3D analysis</a:t>
            </a:r>
            <a:endParaRPr lang="zh-TW" altLang="en-US" sz="2200" dirty="0"/>
          </a:p>
        </p:txBody>
      </p:sp>
      <p:sp>
        <p:nvSpPr>
          <p:cNvPr id="26" name="矩形 25"/>
          <p:cNvSpPr/>
          <p:nvPr/>
        </p:nvSpPr>
        <p:spPr>
          <a:xfrm>
            <a:off x="4667776" y="4236514"/>
            <a:ext cx="78725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Continuous heterogeneity (not require known rotations)</a:t>
            </a:r>
            <a:endParaRPr lang="zh-TW" altLang="en-US" sz="2200" dirty="0"/>
          </a:p>
        </p:txBody>
      </p:sp>
      <p:sp>
        <p:nvSpPr>
          <p:cNvPr id="27" name="矩形 26"/>
          <p:cNvSpPr/>
          <p:nvPr/>
        </p:nvSpPr>
        <p:spPr>
          <a:xfrm>
            <a:off x="4658251" y="3947971"/>
            <a:ext cx="78725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/>
              <a:t>Manifold learning : for continuous variability</a:t>
            </a:r>
            <a:endParaRPr lang="zh-TW" altLang="en-US" sz="22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82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challenge 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54142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Protein denaturation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A protein macromolecule is a linear polymer that folds into a particular shape. Most proteins unfold, which is denaturation, when they are exposed to hydrophobic environment. Exposed hydrophobic regions in neighboring proteins coalesce, yielding amorphous aggregates of misfolded proteins.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Specimen preparation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altLang="zh-TW" dirty="0"/>
              <a:t>A </a:t>
            </a:r>
            <a:r>
              <a:rPr lang="fr-FR" altLang="zh-TW" dirty="0" err="1"/>
              <a:t>protein</a:t>
            </a:r>
            <a:r>
              <a:rPr lang="fr-FR" altLang="zh-TW" dirty="0"/>
              <a:t> </a:t>
            </a:r>
            <a:r>
              <a:rPr lang="fr-FR" altLang="zh-TW" dirty="0" err="1"/>
              <a:t>molecule</a:t>
            </a:r>
            <a:r>
              <a:rPr lang="fr-FR" altLang="zh-TW" dirty="0"/>
              <a:t> diffuses </a:t>
            </a:r>
            <a:r>
              <a:rPr lang="fr-FR" altLang="zh-TW" dirty="0" err="1"/>
              <a:t>rapidly</a:t>
            </a:r>
            <a:r>
              <a:rPr lang="fr-FR" altLang="zh-TW" dirty="0"/>
              <a:t> and </a:t>
            </a:r>
            <a:r>
              <a:rPr lang="en-US" altLang="zh-TW" dirty="0"/>
              <a:t>has many opportunities to diffuse up to the edge of the film. A layer of graphene oxide bounds the aqueous film.</a:t>
            </a:r>
            <a:r>
              <a:rPr lang="fr-FR" altLang="zh-TW" dirty="0"/>
              <a:t> </a:t>
            </a:r>
            <a:r>
              <a:rPr lang="en-US" altLang="zh-TW" dirty="0"/>
              <a:t>The fabrication of EM grids with graphene derivatives of good surface properties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 preferred orientation of particles: many proteins orient with one surface interacting with the air-water interface or with a supporting film </a:t>
            </a:r>
            <a:r>
              <a:rPr lang="en-US" altLang="zh-TW" dirty="0">
                <a:sym typeface="Wingdings" panose="05000000000000000000" pitchFamily="2" charset="2"/>
              </a:rPr>
              <a:t> resulting an uneven distribution of projection angles  leading to a poor 3D reconstruction.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43</a:t>
            </a:fld>
            <a:endParaRPr lang="en-US" dirty="0"/>
          </a:p>
        </p:txBody>
      </p:sp>
      <p:pic>
        <p:nvPicPr>
          <p:cNvPr id="1026" name="Picture 2" descr="Cryo-EM sample preparation. (a) 3 mm copper mesh grid covered with a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85" y="2886209"/>
            <a:ext cx="5448390" cy="214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293922" y="4796273"/>
            <a:ext cx="542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Costa, et al., Structural Analysis of Protein Complexes by </a:t>
            </a:r>
            <a:r>
              <a:rPr lang="en-US" altLang="zh-TW" sz="1200" dirty="0" err="1"/>
              <a:t>Cryo</a:t>
            </a:r>
            <a:r>
              <a:rPr lang="en-US" altLang="zh-TW" sz="1200" dirty="0"/>
              <a:t> Electron Microscopy, Methods in Molecular Biology, (2017) 10.1007/978-1-4939-7033-9_28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513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challenge 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3566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 envelope function of the CTF, summarized by the </a:t>
            </a:r>
            <a:r>
              <a:rPr lang="en-US" altLang="zh-TW" i="1" dirty="0"/>
              <a:t>B</a:t>
            </a:r>
            <a:r>
              <a:rPr lang="en-US" altLang="zh-TW" dirty="0"/>
              <a:t>-factor, is the ultimate limitation of high resolution.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Unavoidable particle movement due to beam-induced rearrangement of water molecules in the vitreous ice.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Water molecules move with a diffusion constant and produce Brownian motion of particles.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There is the possibility that rejected particles represent alternative conformations of the complex, or states in which there is more flexibility.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Quality control of data acquisition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44</a:t>
            </a:fld>
            <a:endParaRPr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a </a:t>
            </a:r>
            <a:r>
              <a:rPr lang="en-US" altLang="zh-TW" dirty="0" err="1"/>
              <a:t>cryo</a:t>
            </a:r>
            <a:r>
              <a:rPr lang="en-US" altLang="zh-TW" dirty="0"/>
              <a:t>-EM study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64531"/>
                <a:ext cx="10058400" cy="151806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A recent </a:t>
                </a:r>
                <a:r>
                  <a:rPr lang="en-US" altLang="zh-TW" err="1"/>
                  <a:t>cryo</a:t>
                </a:r>
                <a:r>
                  <a:rPr lang="en-US" altLang="zh-TW"/>
                  <a:t>-EM study [1] about determining the bacterial enzyme </a:t>
                </a:r>
                <a:r>
                  <a:rPr lang="en-US" altLang="zh-TW" err="1"/>
                  <a:t>PaaZ</a:t>
                </a:r>
                <a:r>
                  <a:rPr lang="en-US" altLang="zh-TW"/>
                  <a:t> is introduced in this review.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err="1"/>
                  <a:t>PaaZ</a:t>
                </a:r>
                <a:r>
                  <a:rPr lang="en-US" altLang="zh-TW"/>
                  <a:t> protein has two catalytic activities, a hydratase and a dehydrogenase, each having a distinct active site.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With the solved structure, it was clear that the substrate pivots in a short tunnel connecting the active sites.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Cryo-EM specimens are consist of a film of 200-600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in thickness and are frozen at cryogenic temperature in a range of -150 to -273</a:t>
                </a:r>
                <a:r>
                  <a:rPr lang="fr-FR" altLang="zh-TW"/>
                  <a:t> °C.</a:t>
                </a:r>
                <a:endParaRPr lang="zh-TW" altLang="en-US"/>
              </a:p>
              <a:p>
                <a:pPr>
                  <a:buFont typeface="Wingdings" panose="05000000000000000000" pitchFamily="2" charset="2"/>
                  <a:buChar char="l"/>
                </a:pP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64531"/>
                <a:ext cx="10058400" cy="1518066"/>
              </a:xfrm>
              <a:blipFill>
                <a:blip r:embed="rId2"/>
                <a:stretch>
                  <a:fillRect l="-1333" t="-6827" r="-175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45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15961" y="3429634"/>
            <a:ext cx="520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micrograph with particles which are selected in green circles. The error image of particle is selected in yellow circle. There’s an ice ball superimposed. 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33" y="2373233"/>
            <a:ext cx="3507228" cy="334200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63089" y="5715238"/>
            <a:ext cx="98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 compute the final 3D density map, 502 such micrographs, 118,000 particle images were extracted, of which 86,400 were used.  Its 3D map will be shown later.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7394" y="4018438"/>
            <a:ext cx="31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[1]: Sathyanarayanan N, </a:t>
            </a:r>
            <a:r>
              <a:rPr lang="en-US" altLang="zh-TW" sz="1200" i="1" dirty="0"/>
              <a:t>et al</a:t>
            </a:r>
            <a:r>
              <a:rPr lang="en-US" altLang="zh-TW" sz="1200" dirty="0"/>
              <a:t>. 2019. Molecular</a:t>
            </a:r>
          </a:p>
          <a:p>
            <a:r>
              <a:rPr lang="en-US" altLang="zh-TW" sz="1200" dirty="0"/>
              <a:t>basis for metabolite channeling in a ring opening enzyme of the phenylacetate degradation pathway.</a:t>
            </a:r>
          </a:p>
          <a:p>
            <a:r>
              <a:rPr lang="en-US" altLang="zh-TW" sz="1200" dirty="0"/>
              <a:t>Nat. Commun. 10:4127</a:t>
            </a:r>
            <a:endParaRPr lang="zh-TW" altLang="en-US" sz="1200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4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classification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46</a:t>
            </a:fld>
            <a:endParaRPr lang="en-US" dirty="0"/>
          </a:p>
        </p:txBody>
      </p:sp>
      <p:pic>
        <p:nvPicPr>
          <p:cNvPr id="1028" name="Picture 4" descr="https://www.annualreviews.org/na101/home/literatum/publisher/ar/journals/content/biodatasci/2020/biodatasci.2020.3.issue-1/annurev-biodatasci-021020-093826/20200708/images/large/bd030163.f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70" y="1201759"/>
            <a:ext cx="8258788" cy="45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8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of MAP and fitting the model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668" y="1461178"/>
            <a:ext cx="5543550" cy="40195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47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96243" y="1010999"/>
            <a:ext cx="926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Given the 3D reconstruction in the form of a density map, the final step is to fit an atomic model.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0043" y="1542025"/>
            <a:ext cx="43216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The </a:t>
            </a:r>
            <a:r>
              <a:rPr lang="en-US" altLang="zh-TW" sz="2000" b="1" dirty="0" err="1"/>
              <a:t>PaaZ</a:t>
            </a:r>
            <a:r>
              <a:rPr lang="en-US" altLang="zh-TW" sz="2000" b="1" dirty="0"/>
              <a:t> macromolecule</a:t>
            </a:r>
          </a:p>
          <a:p>
            <a:r>
              <a:rPr lang="en-US" altLang="zh-TW" sz="2000" dirty="0"/>
              <a:t>a) Overview of the </a:t>
            </a:r>
            <a:r>
              <a:rPr lang="en-US" altLang="zh-TW" sz="2000" dirty="0" err="1"/>
              <a:t>PaaZ</a:t>
            </a:r>
            <a:r>
              <a:rPr lang="en-US" altLang="zh-TW" sz="2000" dirty="0"/>
              <a:t> model, with</a:t>
            </a:r>
          </a:p>
          <a:p>
            <a:r>
              <a:rPr lang="en-US" altLang="zh-TW" sz="2000" dirty="0"/>
              <a:t>ribbons denoting the folding.</a:t>
            </a:r>
          </a:p>
          <a:p>
            <a:r>
              <a:rPr lang="en-US" altLang="zh-TW" sz="2000" dirty="0"/>
              <a:t>b) An end view of the model, obtained by a 90° rotation.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97280" y="5561575"/>
            <a:ext cx="10264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validity of the model is dependent on the resolution of the map.</a:t>
            </a:r>
          </a:p>
          <a:p>
            <a:r>
              <a:rPr lang="en-US" altLang="zh-TW" dirty="0"/>
              <a:t>There are also techniques to test for errors in the creation of the map and in the estimation of its resolution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64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5237-241C-4404-A399-0AC7170E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33"/>
            <a:ext cx="10058400" cy="1450757"/>
          </a:xfrm>
        </p:spPr>
        <p:txBody>
          <a:bodyPr/>
          <a:lstStyle/>
          <a:p>
            <a:r>
              <a:rPr lang="en-US" dirty="0">
                <a:cs typeface="Calibri Light"/>
              </a:rPr>
              <a:t>Backup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0523-89D5-497D-BAAC-B828A466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6199B-5C1A-406E-BF77-A7471CAC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48</a:t>
            </a:fld>
            <a:endParaRPr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2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Principle of 3D reconstruction of a macromolecule from EM images</a:t>
            </a:r>
            <a:endParaRPr lang="zh-TW" altLang="en-US" sz="3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49</a:t>
            </a:fld>
            <a:endParaRPr lang="en-US" dirty="0"/>
          </a:p>
        </p:txBody>
      </p:sp>
      <p:pic>
        <p:nvPicPr>
          <p:cNvPr id="1026" name="Picture 2" descr="http://cpb.iphy.ac.cn/article/2018/1940/cpb_27_5_058703/cpb_27_5_058703_f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1088891"/>
            <a:ext cx="5329119" cy="52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2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of Structural Biology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911626"/>
                <a:ext cx="10058401" cy="20271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goal of structural Biology is to determine the macromolecules’ 3D structure in order to understand the way where machine* works.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size of a macromolecule is described as its molecular mass or weight in </a:t>
                </a:r>
                <a:r>
                  <a:rPr lang="en-US" altLang="zh-TW" dirty="0" err="1"/>
                  <a:t>daltons</a:t>
                </a:r>
                <a:r>
                  <a:rPr lang="en-US" altLang="zh-TW" dirty="0"/>
                  <a:t>, Da.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1 Da is about the mass of a hydrogen atom of 1 u, isotope mass. </a:t>
                </a:r>
                <a:endParaRPr lang="en-US" altLang="zh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A large molecular machine might be a complex of multiple </a:t>
                </a:r>
                <a:r>
                  <a:rPr lang="en-US" altLang="zh-TW" dirty="0" smtClean="0"/>
                  <a:t>subunits </a:t>
                </a:r>
                <a:r>
                  <a:rPr lang="en-US" altLang="zh-TW" dirty="0"/>
                  <a:t>totaling 1 </a:t>
                </a:r>
                <a:r>
                  <a:rPr lang="en-US" altLang="zh-TW" dirty="0" err="1"/>
                  <a:t>MDa</a:t>
                </a:r>
                <a:r>
                  <a:rPr lang="en-US" altLang="zh-TW" dirty="0"/>
                  <a:t> in molecular weight and have physical dimensions on the order of 200 angstroms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 dirty="0"/>
                  <a:t>). 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911626"/>
                <a:ext cx="10058401" cy="2027190"/>
              </a:xfrm>
              <a:blipFill>
                <a:blip r:embed="rId2"/>
                <a:stretch>
                  <a:fillRect l="-1455" t="-3313" r="-909" b="-2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67495" y="5687600"/>
            <a:ext cx="7149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*Machines, such as a molecular motor or a solute transporter, pass through various conformations in the course of their reaction cycles. A complete understanding of their operation requires the multiple structures.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08" y="3035485"/>
            <a:ext cx="3724275" cy="2790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7495" y="3271857"/>
                <a:ext cx="7320713" cy="205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atomic structure of a macromolecule is obtained by fitting an atomic model into a 3D density map.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resolution needs to be about 1.5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 dirty="0"/>
                  <a:t> if individual atoms of carbon, nitrogen, etc., are to be located directly;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A map of 3–4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 dirty="0"/>
                  <a:t> resolution is sufficient to produce an informative atomic model.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" y="3271857"/>
                <a:ext cx="7320713" cy="2058897"/>
              </a:xfrm>
              <a:prstGeom prst="rect">
                <a:avLst/>
              </a:prstGeom>
              <a:blipFill>
                <a:blip r:embed="rId4"/>
                <a:stretch>
                  <a:fillRect l="-666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9713843" y="335694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3D density map</a:t>
            </a:r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713843" y="4961422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Molecular structure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713844" y="5348987"/>
            <a:ext cx="2369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Image from: Yin Chang-Cheng, Structural biology revolution led by technical breakthroughs in </a:t>
            </a:r>
            <a:r>
              <a:rPr lang="en-US" altLang="zh-TW" sz="1200" dirty="0" err="1"/>
              <a:t>cryo</a:t>
            </a:r>
            <a:r>
              <a:rPr lang="en-US" altLang="zh-TW" sz="1200" dirty="0"/>
              <a:t>-electron microscopy, Chinese Physics B, 2018, 27(5): 058703</a:t>
            </a:r>
            <a:endParaRPr lang="zh-TW" altLang="en-US" sz="120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Motion correction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Motion correction refers to translational alignment and averaging of movie frames.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 movement is not homogeneous across the field of view.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 local motion can be estimated by cross correlating smaller image patches.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If the velocity field is smooth w.r.t both location and time, the initial estimates can be fitted and interpolated by using local low-degree polynomials.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After estimation of the velocity field, the frames are aligned and averaged.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50</a:t>
            </a:fld>
            <a:endParaRPr lang="en-US" dirty="0"/>
          </a:p>
        </p:txBody>
      </p:sp>
      <p:pic>
        <p:nvPicPr>
          <p:cNvPr id="3074" name="Picture 2" descr="http://nramm.nysbc.org/wp-content/uploads/2016/08/TRD2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2927178"/>
            <a:ext cx="5006340" cy="32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75891" y="5885246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3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9119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Mean squared error, MSE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MSE of an estimator is the average squared difference between the estimated values and the actual value. So it is a measure of the quality of an estimator.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51</a:t>
            </a:fld>
            <a:endParaRPr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1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Fourier projection slice theorem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1540027"/>
          </a:xfrm>
        </p:spPr>
        <p:txBody>
          <a:bodyPr/>
          <a:lstStyle/>
          <a:p>
            <a:r>
              <a:rPr lang="en-US" altLang="zh-TW" dirty="0"/>
              <a:t>This theorem is also called central slice theorem or projection slice theorem. </a:t>
            </a:r>
          </a:p>
          <a:p>
            <a:r>
              <a:rPr lang="en-US" altLang="zh-TW" dirty="0"/>
              <a:t>The theorem describes that images are projected along a given direction. The projected distribution is then taking the Fourier transformation. The result is corresponding to a line in the Fourier 2D space.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52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7" y="2168179"/>
            <a:ext cx="8162925" cy="3952875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30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Bayesian 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/>
              </a:p>
              <a:p>
                <a:r>
                  <a:rPr lang="en-US" altLang="zh-TW"/>
                  <a:t>where</a:t>
                </a:r>
              </a:p>
              <a:p>
                <a:pPr lvl="1"/>
                <a:r>
                  <a:rPr lang="en-US" altLang="zh-TW" i="1"/>
                  <a:t>H</a:t>
                </a:r>
                <a:r>
                  <a:rPr lang="en-US" altLang="zh-TW"/>
                  <a:t> stands for any hypothesis whose probability may be affected by data, </a:t>
                </a:r>
                <a:r>
                  <a:rPr lang="en-US" altLang="zh-TW" i="1"/>
                  <a:t>E</a:t>
                </a:r>
                <a:r>
                  <a:rPr lang="en-US" altLang="zh-TW"/>
                  <a:t> called evidence.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TW"/>
                  <a:t>, the prior probability, is the estimate of the probability of the hypothesis, </a:t>
                </a:r>
                <a:r>
                  <a:rPr lang="en-US" altLang="zh-TW" i="1"/>
                  <a:t>H</a:t>
                </a:r>
                <a:r>
                  <a:rPr lang="en-US" altLang="zh-TW"/>
                  <a:t>, before the data, </a:t>
                </a:r>
                <a:r>
                  <a:rPr lang="en-US" altLang="zh-TW" i="1"/>
                  <a:t>E</a:t>
                </a:r>
                <a:r>
                  <a:rPr lang="en-US" altLang="zh-TW"/>
                  <a:t>, is observed.</a:t>
                </a:r>
              </a:p>
              <a:p>
                <a:pPr lvl="1"/>
                <a:r>
                  <a:rPr lang="en-US" altLang="zh-TW" i="1"/>
                  <a:t>E</a:t>
                </a:r>
                <a:r>
                  <a:rPr lang="en-US" altLang="zh-TW"/>
                  <a:t>, the </a:t>
                </a:r>
                <a:r>
                  <a:rPr lang="en-US" altLang="zh-TW" i="1"/>
                  <a:t>evidence</a:t>
                </a:r>
                <a:r>
                  <a:rPr lang="en-US" altLang="zh-TW"/>
                  <a:t>, corresponds to new data that were not used in computing the prior probability.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/>
                  <a:t>, the posterior probability, is the probability of </a:t>
                </a:r>
                <a:r>
                  <a:rPr lang="en-US" altLang="zh-TW" i="1"/>
                  <a:t>H</a:t>
                </a:r>
                <a:r>
                  <a:rPr lang="en-US" altLang="zh-TW"/>
                  <a:t> with the observed </a:t>
                </a:r>
                <a:r>
                  <a:rPr lang="en-US" altLang="zh-TW" i="1"/>
                  <a:t>E</a:t>
                </a:r>
                <a:r>
                  <a:rPr lang="en-US" altLang="zh-TW"/>
                  <a:t>, the probability of a hypothesis </a:t>
                </a:r>
                <a:r>
                  <a:rPr lang="en-US" altLang="zh-TW" i="1"/>
                  <a:t>given</a:t>
                </a:r>
                <a:r>
                  <a:rPr lang="en-US" altLang="zh-TW"/>
                  <a:t> the observed evidence.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is the probability of observing </a:t>
                </a:r>
                <a:r>
                  <a:rPr lang="en-US" altLang="zh-TW" i="1"/>
                  <a:t>E</a:t>
                </a:r>
                <a:r>
                  <a:rPr lang="en-US" altLang="zh-TW"/>
                  <a:t> given </a:t>
                </a:r>
                <a:r>
                  <a:rPr lang="en-US" altLang="zh-TW" i="1"/>
                  <a:t>H</a:t>
                </a:r>
                <a:r>
                  <a:rPr lang="en-US" altLang="zh-TW"/>
                  <a:t>, and it is called likelihood.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/>
                  <a:t>, this factor does not enter into determining the relative probabilities of different hypotheses because it is the same for all possible hypotheses being considered.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r="-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53</a:t>
            </a:fld>
            <a:endParaRPr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function in time complexity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54</a:t>
            </a:fld>
            <a:endParaRPr lang="en-US" dirty="0"/>
          </a:p>
        </p:txBody>
      </p:sp>
      <p:pic>
        <p:nvPicPr>
          <p:cNvPr id="1026" name="Picture 2" descr="https://upload.wikimedia.org/wikipedia/commons/thumb/7/7e/Comparison_computational_complexity.svg/800px-Comparison_computational_complexity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1259881"/>
            <a:ext cx="4957763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5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Wiener factor, w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3" y="2705259"/>
            <a:ext cx="3619500" cy="13239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55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55" y="2154555"/>
            <a:ext cx="3705225" cy="20002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51" y="2214803"/>
            <a:ext cx="3810000" cy="2466975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827499" y="4404779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5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52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X-ray crystallography, nuclear magnetic resonance (NMR), </a:t>
            </a:r>
            <a:r>
              <a:rPr lang="en-US" altLang="zh-TW" sz="3000" dirty="0" err="1"/>
              <a:t>cryo</a:t>
            </a:r>
            <a:r>
              <a:rPr lang="en-US" altLang="zh-TW" sz="3000" dirty="0"/>
              <a:t>-EM</a:t>
            </a:r>
            <a:endParaRPr lang="zh-TW" altLang="en-US" sz="3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711234" y="950613"/>
            <a:ext cx="928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X-ray crystallography, NMR and </a:t>
            </a:r>
            <a:r>
              <a:rPr lang="en-US" altLang="zh-TW" err="1"/>
              <a:t>cryo</a:t>
            </a:r>
            <a:r>
              <a:rPr lang="en-US" altLang="zh-TW"/>
              <a:t>-EM are methods to determine macromolecular structures. The below table shows the properties of each method. 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93624" y="6042297"/>
            <a:ext cx="1108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To achieve the similar resolution, </a:t>
            </a:r>
            <a:r>
              <a:rPr lang="en-US" altLang="zh-TW" err="1"/>
              <a:t>cryo</a:t>
            </a:r>
            <a:r>
              <a:rPr lang="en-US" altLang="zh-TW"/>
              <a:t>-EM needs less macromolecules (10</a:t>
            </a:r>
            <a:r>
              <a:rPr lang="en-US" altLang="zh-TW" baseline="30000"/>
              <a:t>4</a:t>
            </a:r>
            <a:r>
              <a:rPr lang="en-US" altLang="zh-TW"/>
              <a:t>) than X-ray crystallography demand (10</a:t>
            </a:r>
            <a:r>
              <a:rPr lang="en-US" altLang="zh-TW" baseline="30000"/>
              <a:t>8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5" y="1842273"/>
            <a:ext cx="11092210" cy="402606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36" y="1298642"/>
            <a:ext cx="7118687" cy="49283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42" y="1931049"/>
            <a:ext cx="5324475" cy="3648075"/>
          </a:xfrm>
          <a:prstGeom prst="rect">
            <a:avLst/>
          </a:prstGeom>
        </p:spPr>
      </p:pic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000675" y="5857631"/>
            <a:ext cx="174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 from </a:t>
            </a:r>
            <a:r>
              <a:rPr lang="en-US" altLang="zh-TW" dirty="0" smtClean="0">
                <a:hlinkClick r:id="rId5"/>
              </a:rPr>
              <a:t>here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58761" y="5242865"/>
            <a:ext cx="174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 from </a:t>
            </a:r>
            <a:r>
              <a:rPr lang="en-US" altLang="zh-TW" dirty="0" smtClean="0">
                <a:hlinkClick r:id="rId6"/>
              </a:rPr>
              <a:t>here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893907" y="5471763"/>
            <a:ext cx="174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 from </a:t>
            </a:r>
            <a:r>
              <a:rPr lang="en-US" altLang="zh-TW" dirty="0" smtClean="0">
                <a:hlinkClick r:id="rId7"/>
              </a:rPr>
              <a:t>here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322163"/>
              </p:ext>
            </p:extLst>
          </p:nvPr>
        </p:nvGraphicFramePr>
        <p:xfrm>
          <a:off x="372291" y="1701384"/>
          <a:ext cx="11508378" cy="430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4145872312"/>
                    </a:ext>
                  </a:extLst>
                </a:gridCol>
                <a:gridCol w="3174274">
                  <a:extLst>
                    <a:ext uri="{9D8B030D-6E8A-4147-A177-3AD203B41FA5}">
                      <a16:colId xmlns:a16="http://schemas.microsoft.com/office/drawing/2014/main" val="1744999118"/>
                    </a:ext>
                  </a:extLst>
                </a:gridCol>
                <a:gridCol w="4310743">
                  <a:extLst>
                    <a:ext uri="{9D8B030D-6E8A-4147-A177-3AD203B41FA5}">
                      <a16:colId xmlns:a16="http://schemas.microsoft.com/office/drawing/2014/main" val="2279054776"/>
                    </a:ext>
                  </a:extLst>
                </a:gridCol>
                <a:gridCol w="2547258">
                  <a:extLst>
                    <a:ext uri="{9D8B030D-6E8A-4147-A177-3AD203B41FA5}">
                      <a16:colId xmlns:a16="http://schemas.microsoft.com/office/drawing/2014/main" val="1335865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X-ray crystallography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NMR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err="1"/>
                        <a:t>Cryo</a:t>
                      </a:r>
                      <a:r>
                        <a:rPr lang="en-US" altLang="zh-TW"/>
                        <a:t>-EM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4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source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X-ray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Magnetic dipole from spin of nucleus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electron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Forming</a:t>
                      </a:r>
                      <a:r>
                        <a:rPr lang="en-US" altLang="zh-TW" baseline="0"/>
                        <a:t> i</a:t>
                      </a:r>
                      <a:r>
                        <a:rPr lang="en-US" altLang="zh-TW"/>
                        <a:t>mage principle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altLang="zh-TW" dirty="0" smtClean="0"/>
                        <a:t>Macromolecules are crystallized and are rotationally exposed to X-ray.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altLang="zh-TW" dirty="0" smtClean="0"/>
                        <a:t>A crystal produces diffracted beams which are recorded by detector.</a:t>
                      </a:r>
                      <a:endParaRPr lang="fr-FR" altLang="zh-TW" baseline="0" dirty="0" smtClean="0"/>
                    </a:p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fr-FR" altLang="zh-TW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Dipoles can jump</a:t>
                      </a:r>
                      <a:r>
                        <a:rPr lang="en-US" altLang="zh-TW" baseline="0" dirty="0"/>
                        <a:t> onto a higher-energy state by exposure to a radio frequency field, then back to ground state.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/>
                        <a:t>The measurement of this coupling that estimates the pairwise distance between atoms. Determine the global structure from the local distance estimates.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/>
                        <a:t>Macromolecules are interacted</a:t>
                      </a:r>
                      <a:r>
                        <a:rPr lang="en-US" altLang="zh-TW" baseline="0"/>
                        <a:t> elastically with electron beam.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/>
                        <a:t>The elastically </a:t>
                      </a:r>
                      <a:r>
                        <a:rPr lang="en-US" altLang="zh-TW" baseline="0" err="1"/>
                        <a:t>scatterd</a:t>
                      </a:r>
                      <a:r>
                        <a:rPr lang="en-US" altLang="zh-TW" baseline="0"/>
                        <a:t> electrons are recorded by detector.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09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Weakness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Radiation damage</a:t>
                      </a:r>
                      <a:r>
                        <a:rPr lang="en-US" altLang="zh-TW" baseline="0"/>
                        <a:t> limits the X-ray dose and SNR.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Radiation damage</a:t>
                      </a:r>
                      <a:r>
                        <a:rPr lang="en-US" altLang="zh-TW" baseline="0"/>
                        <a:t> limits the electron dose and SNR.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9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Difficulty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Purifying and crystallizing a sample of the macromolecule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See future challenges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783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Electron microscope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3241" y="1840920"/>
                <a:ext cx="6420692" cy="316508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resolution of the electron microscope is related to the electron’s wavelength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/>
                  <a:t>. The shorter wavelength can provide higher resolution.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For example, when electrons are accelerated to energies for 100 to 300 </a:t>
                </a:r>
                <a:r>
                  <a:rPr lang="en-US" altLang="zh-TW" err="1"/>
                  <a:t>keV</a:t>
                </a:r>
                <a:r>
                  <a:rPr lang="en-US" altLang="zh-TW"/>
                  <a:t>. Theoretically, those electrons’ wavelengths range from about 0.037 to 0.02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In practice, the resolution is limited to about 1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due to aberrations in the magnetic objective lens. 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3241" y="1840920"/>
                <a:ext cx="6420692" cy="3165083"/>
              </a:xfrm>
              <a:blipFill>
                <a:blip r:embed="rId2"/>
                <a:stretch>
                  <a:fillRect l="-2279" t="-2119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 descr="Atomic World - Transmission electron microscope(TEM) - Principle of 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05" y="990010"/>
            <a:ext cx="4101140" cy="54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683933" y="911625"/>
            <a:ext cx="393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The structure of an electron microscope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728713" y="1398873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100-300 </a:t>
            </a:r>
            <a:r>
              <a:rPr lang="en-US" altLang="zh-TW" err="1"/>
              <a:t>keV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540384" y="6210517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4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47" y="947178"/>
            <a:ext cx="4291551" cy="35112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Phase-contrast imaging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187" y="4793522"/>
            <a:ext cx="11349585" cy="22276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Images are formed by exposing specimen to the electron beam, and </a:t>
            </a:r>
            <a:r>
              <a:rPr lang="en-US" altLang="zh-TW" dirty="0" err="1"/>
              <a:t>cryo</a:t>
            </a:r>
            <a:r>
              <a:rPr lang="en-US" altLang="zh-TW" dirty="0"/>
              <a:t>-EM detector records the transmitted electrons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 electrons are scattered, either elastically or </a:t>
            </a:r>
            <a:r>
              <a:rPr lang="en-US" altLang="zh-TW" dirty="0" err="1"/>
              <a:t>inelastically</a:t>
            </a:r>
            <a:endParaRPr lang="en-US" altLang="zh-TW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The majority of electrons recorded by the detector are those that pass through without any interaction, thus leading only to noise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254118" y="3454488"/>
            <a:ext cx="120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200" dirty="0">
                <a:solidFill>
                  <a:srgbClr val="0070C0"/>
                </a:solidFill>
              </a:rPr>
              <a:t>α</a:t>
            </a:r>
            <a:r>
              <a:rPr lang="en-US" altLang="zh-TW" sz="1200" dirty="0">
                <a:solidFill>
                  <a:srgbClr val="0070C0"/>
                </a:solidFill>
              </a:rPr>
              <a:t>, scattering angle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弧形 6"/>
          <p:cNvSpPr/>
          <p:nvPr/>
        </p:nvSpPr>
        <p:spPr>
          <a:xfrm rot="11252843">
            <a:off x="5644986" y="2901930"/>
            <a:ext cx="570271" cy="618025"/>
          </a:xfrm>
          <a:prstGeom prst="arc">
            <a:avLst>
              <a:gd name="adj1" fmla="val 16200000"/>
              <a:gd name="adj2" fmla="val 20622868"/>
            </a:avLst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3993524" y="2936331"/>
            <a:ext cx="1084217" cy="100846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06267" y="344153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z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930120" y="4144983"/>
                <a:ext cx="525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120" y="4144983"/>
                <a:ext cx="525721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8022675" y="3523200"/>
            <a:ext cx="348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α</a:t>
            </a:r>
            <a:r>
              <a:rPr lang="en-US" altLang="zh-TW" dirty="0"/>
              <a:t> depends on the spatial frequency </a:t>
            </a:r>
            <a:r>
              <a:rPr lang="en-US" altLang="zh-TW" i="1" dirty="0"/>
              <a:t>k</a:t>
            </a:r>
            <a:r>
              <a:rPr lang="en-US" altLang="zh-TW" dirty="0"/>
              <a:t> of the electrostatic potential that the molecule creates.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789629" y="3207687"/>
            <a:ext cx="200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z, the distance from the specimen to a image plane.</a:t>
            </a:r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3606680" y="3477083"/>
            <a:ext cx="875212" cy="10977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14066" y="4027963"/>
                <a:ext cx="499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066" y="4027963"/>
                <a:ext cx="4990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303770" y="969701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5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632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dirty="0"/>
              <a:t>Phase-Contrast Imaging and the Contrast Transfer Function (CTF)</a:t>
            </a:r>
            <a:endParaRPr lang="zh-TW" altLang="en-US" sz="3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36684" y="3199628"/>
                <a:ext cx="11179592" cy="473709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overall phase shift is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 total wave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includes the interference of the scattered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the </a:t>
                </a:r>
                <a:r>
                  <a:rPr lang="en-US" altLang="zh-TW" dirty="0" err="1"/>
                  <a:t>unscattered</a:t>
                </a:r>
                <a:r>
                  <a:rPr lang="en-US" altLang="zh-TW" dirty="0"/>
                  <a:t>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</a:p>
              <a:p>
                <a:r>
                  <a:rPr lang="en-US" altLang="zh-TW" dirty="0"/>
                  <a:t>The probability of an electron being detected by the detector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which is written as: 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|1+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 dirty="0"/>
                  <a:t> is the frequency content of the sample.</a:t>
                </a:r>
              </a:p>
              <a:p>
                <a:r>
                  <a:rPr lang="en-US" altLang="zh-TW" dirty="0"/>
                  <a:t>The CTF H is the deviation from unity.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 CTF tells how much contrast is transferred into the image.</a:t>
                </a:r>
                <a:endParaRPr lang="zh-TW" altLang="en-US" dirty="0"/>
              </a:p>
              <a:p>
                <a:pPr>
                  <a:buFont typeface="Wingdings" panose="05000000000000000000" pitchFamily="2" charset="2"/>
                  <a:buChar char="l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684" y="3199628"/>
                <a:ext cx="11179592" cy="4737099"/>
              </a:xfrm>
              <a:blipFill>
                <a:blip r:embed="rId2"/>
                <a:stretch>
                  <a:fillRect l="-1309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48135" y="1117817"/>
            <a:ext cx="7549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For </a:t>
            </a:r>
            <a:r>
              <a:rPr lang="en-US" altLang="zh-TW" dirty="0" err="1"/>
              <a:t>cryo</a:t>
            </a:r>
            <a:r>
              <a:rPr lang="en-US" altLang="zh-TW" dirty="0"/>
              <a:t>-EM imaging, the important imaging mode is phase contrast. 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The phase shift depends on path length between the specimen and the plane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The positive potential electron experiences results in a small phase advance. The average inner potential of water is about 5V, proteins, about 7.5 </a:t>
            </a:r>
            <a:r>
              <a:rPr lang="en-US" altLang="zh-TW" dirty="0" err="1"/>
              <a:t>TeV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87" y="963616"/>
            <a:ext cx="4013355" cy="2236012"/>
          </a:xfrm>
          <a:prstGeom prst="rect">
            <a:avLst/>
          </a:prstGeom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719850" y="3061128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Image from </a:t>
            </a:r>
            <a:r>
              <a:rPr lang="en-US" altLang="zh-TW" sz="1200" dirty="0">
                <a:hlinkClick r:id="rId4"/>
              </a:rPr>
              <a:t>here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031668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4962</TotalTime>
  <Words>3855</Words>
  <Application>Microsoft Office PowerPoint</Application>
  <PresentationFormat>寬螢幕</PresentationFormat>
  <Paragraphs>625</Paragraphs>
  <Slides>55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ＭＳ Ｐゴシック</vt:lpstr>
      <vt:lpstr>新細明體</vt:lpstr>
      <vt:lpstr>Arial</vt:lpstr>
      <vt:lpstr>Calibri</vt:lpstr>
      <vt:lpstr>Calibri Light</vt:lpstr>
      <vt:lpstr>Cambria Math</vt:lpstr>
      <vt:lpstr>Wingdings</vt:lpstr>
      <vt:lpstr>Rétrospective</vt:lpstr>
      <vt:lpstr>Report on review paper, computational methods for single-Particle electron cryomicroscopy</vt:lpstr>
      <vt:lpstr>Content</vt:lpstr>
      <vt:lpstr>Introduction</vt:lpstr>
      <vt:lpstr>Overview of Structural Biology</vt:lpstr>
      <vt:lpstr>Overview of Structural Biology</vt:lpstr>
      <vt:lpstr>X-ray crystallography, nuclear magnetic resonance (NMR), cryo-EM</vt:lpstr>
      <vt:lpstr>The Electron microscope</vt:lpstr>
      <vt:lpstr>Phase-contrast imaging</vt:lpstr>
      <vt:lpstr>Phase-Contrast Imaging and the Contrast Transfer Function (CTF)</vt:lpstr>
      <vt:lpstr>The Contrast Transfer Function (CTF) and the Power Spectrum (PS)</vt:lpstr>
      <vt:lpstr>Direct electron detectors and beam-induced motion</vt:lpstr>
      <vt:lpstr>Progressing micrograph</vt:lpstr>
      <vt:lpstr>Motion Correction</vt:lpstr>
      <vt:lpstr>CTF estimation</vt:lpstr>
      <vt:lpstr>CTF correction</vt:lpstr>
      <vt:lpstr>Particle picking</vt:lpstr>
      <vt:lpstr>Three-dimensional reconstruction</vt:lpstr>
      <vt:lpstr>Model of image for formation</vt:lpstr>
      <vt:lpstr>Maximum Likelihood Estimation</vt:lpstr>
      <vt:lpstr>Maximum Likelihood Estimation</vt:lpstr>
      <vt:lpstr>Maximum Likelihood Estimation</vt:lpstr>
      <vt:lpstr>Expectation Maximization (EM)</vt:lpstr>
      <vt:lpstr>The E step in EM</vt:lpstr>
      <vt:lpstr>The M step in EM</vt:lpstr>
      <vt:lpstr>Expectation Maximization (EM)</vt:lpstr>
      <vt:lpstr>Computational complexity of ML-EM (1)</vt:lpstr>
      <vt:lpstr>Computational complexity of ML-EM (1)</vt:lpstr>
      <vt:lpstr>Computational complexity of ML-EM (2)</vt:lpstr>
      <vt:lpstr>Accelerated ML-EM (1)</vt:lpstr>
      <vt:lpstr>Accelerated ML-EM (1)</vt:lpstr>
      <vt:lpstr>Accelerated ML-EM (1)</vt:lpstr>
      <vt:lpstr>Accelerated ML-EM (2)</vt:lpstr>
      <vt:lpstr>Accelerated ML-EM (3)</vt:lpstr>
      <vt:lpstr>Bayesian Inference</vt:lpstr>
      <vt:lpstr>Bayesian Inference — Posterior</vt:lpstr>
      <vt:lpstr>Bayesian Inference</vt:lpstr>
      <vt:lpstr>Bayesian Inference — Prior </vt:lpstr>
      <vt:lpstr>Bayesian Inference — Prior </vt:lpstr>
      <vt:lpstr>ML-EM 2D classification</vt:lpstr>
      <vt:lpstr>Stochastic Gradient Descent</vt:lpstr>
      <vt:lpstr>Stochastic Gradient Descent</vt:lpstr>
      <vt:lpstr>Heterogeneity analysis</vt:lpstr>
      <vt:lpstr>Future challenge (1)</vt:lpstr>
      <vt:lpstr>Future challenge (2)</vt:lpstr>
      <vt:lpstr>Example of a cryo-EM study</vt:lpstr>
      <vt:lpstr>2D classification</vt:lpstr>
      <vt:lpstr>Evaluation of MAP and fitting the model</vt:lpstr>
      <vt:lpstr>Backup</vt:lpstr>
      <vt:lpstr>Principle of 3D reconstruction of a macromolecule from EM images</vt:lpstr>
      <vt:lpstr>Motion correction</vt:lpstr>
      <vt:lpstr>Mean squared error, MSE</vt:lpstr>
      <vt:lpstr>Fourier projection slice theorem</vt:lpstr>
      <vt:lpstr>Bayesian inference</vt:lpstr>
      <vt:lpstr>Different function in time complexity </vt:lpstr>
      <vt:lpstr>Wiener factor, 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review of SPR</dc:title>
  <dc:creator>Heron Huang</dc:creator>
  <cp:lastModifiedBy>user</cp:lastModifiedBy>
  <cp:revision>73</cp:revision>
  <dcterms:created xsi:type="dcterms:W3CDTF">2019-02-04T13:44:30Z</dcterms:created>
  <dcterms:modified xsi:type="dcterms:W3CDTF">2021-08-16T09:03:09Z</dcterms:modified>
</cp:coreProperties>
</file>